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5"/>
  </p:notesMasterIdLst>
  <p:sldIdLst>
    <p:sldId id="256" r:id="rId2"/>
    <p:sldId id="257" r:id="rId3"/>
    <p:sldId id="260" r:id="rId4"/>
    <p:sldId id="262" r:id="rId5"/>
    <p:sldId id="263" r:id="rId6"/>
    <p:sldId id="311" r:id="rId7"/>
    <p:sldId id="264" r:id="rId8"/>
    <p:sldId id="265" r:id="rId9"/>
    <p:sldId id="266" r:id="rId10"/>
    <p:sldId id="312" r:id="rId11"/>
    <p:sldId id="313" r:id="rId12"/>
    <p:sldId id="267" r:id="rId13"/>
    <p:sldId id="320" r:id="rId14"/>
    <p:sldId id="315" r:id="rId15"/>
    <p:sldId id="268" r:id="rId16"/>
    <p:sldId id="321" r:id="rId17"/>
    <p:sldId id="314" r:id="rId18"/>
    <p:sldId id="319" r:id="rId19"/>
    <p:sldId id="322" r:id="rId20"/>
    <p:sldId id="323" r:id="rId21"/>
    <p:sldId id="324" r:id="rId22"/>
    <p:sldId id="32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6" r:id="rId31"/>
    <p:sldId id="334" r:id="rId32"/>
    <p:sldId id="335" r:id="rId33"/>
    <p:sldId id="338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Cairo" panose="020B0604020202020204" charset="-78"/>
      <p:regular r:id="rId37"/>
      <p:bold r:id="rId38"/>
    </p:embeddedFont>
    <p:embeddedFont>
      <p:font typeface="Cambria Math" panose="02040503050406030204" pitchFamily="18" charset="0"/>
      <p:regular r:id="rId39"/>
    </p:embeddedFont>
    <p:embeddedFont>
      <p:font typeface="Delius Swash Caps" panose="020B0604020202020204" charset="0"/>
      <p:regular r:id="rId40"/>
    </p:embeddedFont>
    <p:embeddedFont>
      <p:font typeface="Electrolize" panose="020B0604020202020204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BEF273-C1E8-401F-8F64-74F35F83F3EE}">
  <a:tblStyle styleId="{AFBEF273-C1E8-401F-8F64-74F35F83F3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6" autoAdjust="0"/>
    <p:restoredTop sz="93918" autoAdjust="0"/>
  </p:normalViewPr>
  <p:slideViewPr>
    <p:cSldViewPr snapToGrid="0">
      <p:cViewPr varScale="1">
        <p:scale>
          <a:sx n="97" d="100"/>
          <a:sy n="97" d="100"/>
        </p:scale>
        <p:origin x="46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6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b4beba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8b4beba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7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8b4bebab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8b4bebab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0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b4beba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8b4beba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8b4bebab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8b4bebab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554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b4beba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8b4beba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343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58b4bebab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58b4bebab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97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5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24a59d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24a59d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8b4bebab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8b4bebab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31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b4bebab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8b4bebab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04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b4beba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8b4beba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7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b4bebab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8b4bebab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659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8b4beba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8b4beba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74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27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58b4bebab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58b4bebab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36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8b4bebab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8b4bebab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063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58b4bebab1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58b4bebab1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983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58b4bebab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58b4bebab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3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05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71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8b4bebab1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8b4bebab1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6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55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8b4bebab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8b4bebab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72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b4beba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b4beba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8b4bebab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8b4bebab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2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3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5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6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5629350" y="186022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2"/>
          </p:nvPr>
        </p:nvSpPr>
        <p:spPr>
          <a:xfrm>
            <a:off x="5629375" y="149590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1997500" y="186022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4"/>
          </p:nvPr>
        </p:nvSpPr>
        <p:spPr>
          <a:xfrm>
            <a:off x="1997500" y="149590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5"/>
          </p:nvPr>
        </p:nvSpPr>
        <p:spPr>
          <a:xfrm>
            <a:off x="1997500" y="363337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6"/>
          </p:nvPr>
        </p:nvSpPr>
        <p:spPr>
          <a:xfrm>
            <a:off x="1997500" y="326425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7"/>
          </p:nvPr>
        </p:nvSpPr>
        <p:spPr>
          <a:xfrm>
            <a:off x="5629350" y="363337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8"/>
          </p:nvPr>
        </p:nvSpPr>
        <p:spPr>
          <a:xfrm>
            <a:off x="5629375" y="326425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l="4680" t="8096" r="3727" b="3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8544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2"/>
          </p:nvPr>
        </p:nvSpPr>
        <p:spPr>
          <a:xfrm>
            <a:off x="8544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3"/>
          </p:nvPr>
        </p:nvSpPr>
        <p:spPr>
          <a:xfrm>
            <a:off x="34710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>
            <a:off x="60876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5"/>
          </p:nvPr>
        </p:nvSpPr>
        <p:spPr>
          <a:xfrm>
            <a:off x="34710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60876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7"/>
          </p:nvPr>
        </p:nvSpPr>
        <p:spPr>
          <a:xfrm>
            <a:off x="8544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8"/>
          </p:nvPr>
        </p:nvSpPr>
        <p:spPr>
          <a:xfrm>
            <a:off x="8544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9"/>
          </p:nvPr>
        </p:nvSpPr>
        <p:spPr>
          <a:xfrm>
            <a:off x="34710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3"/>
          </p:nvPr>
        </p:nvSpPr>
        <p:spPr>
          <a:xfrm>
            <a:off x="60876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4"/>
          </p:nvPr>
        </p:nvSpPr>
        <p:spPr>
          <a:xfrm>
            <a:off x="34710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60876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>
            <a:spLocks noGrp="1"/>
          </p:cNvSpPr>
          <p:nvPr>
            <p:ph type="title" hasCustomPrompt="1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2" hasCustomPrompt="1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3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4" hasCustomPrompt="1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5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3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4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5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6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7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8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9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3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227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03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4951450" y="13282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2"/>
          </p:nvPr>
        </p:nvSpPr>
        <p:spPr>
          <a:xfrm>
            <a:off x="4951450" y="16493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4951450" y="27446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"/>
          </p:nvPr>
        </p:nvSpPr>
        <p:spPr>
          <a:xfrm>
            <a:off x="4951450" y="38399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4951450" y="24235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6"/>
          </p:nvPr>
        </p:nvSpPr>
        <p:spPr>
          <a:xfrm>
            <a:off x="4951450" y="35188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19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70725"/>
            <a:ext cx="6618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900" y="1558475"/>
            <a:ext cx="657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900" y="3069575"/>
            <a:ext cx="65742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 hasCustomPrompt="1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71" r:id="rId12"/>
    <p:sldLayoutId id="2147483674" r:id="rId13"/>
    <p:sldLayoutId id="2147483676" r:id="rId14"/>
    <p:sldLayoutId id="2147483677" r:id="rId15"/>
    <p:sldLayoutId id="2147483680" r:id="rId16"/>
    <p:sldLayoutId id="2147483681" r:id="rId17"/>
    <p:sldLayoutId id="2147483688" r:id="rId18"/>
    <p:sldLayoutId id="2147483689" r:id="rId19"/>
    <p:sldLayoutId id="214748369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5;p42">
            <a:extLst>
              <a:ext uri="{FF2B5EF4-FFF2-40B4-BE49-F238E27FC236}">
                <a16:creationId xmlns:a16="http://schemas.microsoft.com/office/drawing/2014/main" id="{E15849BB-D545-4B24-79E1-55E2E31968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7808" y="4056881"/>
            <a:ext cx="4425901" cy="5638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Kiệt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E1620-76A2-AAA4-1C8F-D0D9E6F31D7D}"/>
              </a:ext>
            </a:extLst>
          </p:cNvPr>
          <p:cNvSpPr txBox="1"/>
          <p:nvPr/>
        </p:nvSpPr>
        <p:spPr>
          <a:xfrm flipH="1">
            <a:off x="427808" y="198510"/>
            <a:ext cx="8288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7B859-90F2-5188-C784-C3D70F0846A9}"/>
              </a:ext>
            </a:extLst>
          </p:cNvPr>
          <p:cNvSpPr txBox="1"/>
          <p:nvPr/>
        </p:nvSpPr>
        <p:spPr>
          <a:xfrm>
            <a:off x="1569167" y="1944257"/>
            <a:ext cx="6396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NGHIÊN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CỨU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MINING ASIC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TẢNG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FPGA</a:t>
            </a:r>
            <a:endParaRPr lang="en-US" sz="24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3DC43-3B7E-EFBA-28A2-123D9F925CC5}"/>
              </a:ext>
            </a:extLst>
          </p:cNvPr>
          <p:cNvSpPr txBox="1"/>
          <p:nvPr/>
        </p:nvSpPr>
        <p:spPr>
          <a:xfrm>
            <a:off x="5837721" y="4184910"/>
            <a:ext cx="287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Phan Tân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9407EAC-0893-DF9C-4CC3-6E14014A2D9C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8544246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Target Threshold</a:t>
            </a:r>
          </a:p>
        </p:txBody>
      </p:sp>
      <p:pic>
        <p:nvPicPr>
          <p:cNvPr id="12" name="Picture 1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7BCAB6E-0BA3-AC7A-CA36-7BDD5FB2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90" y="926888"/>
            <a:ext cx="3160395" cy="3401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A93F3-4F84-9C2D-5EC8-E6106E993EAA}"/>
              </a:ext>
            </a:extLst>
          </p:cNvPr>
          <p:cNvSpPr txBox="1"/>
          <p:nvPr/>
        </p:nvSpPr>
        <p:spPr>
          <a:xfrm>
            <a:off x="818761" y="1447947"/>
            <a:ext cx="4943229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256-bit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62FBD-DFD3-1C11-F8F0-4074B7A45ED5}"/>
              </a:ext>
            </a:extLst>
          </p:cNvPr>
          <p:cNvSpPr txBox="1"/>
          <p:nvPr/>
        </p:nvSpPr>
        <p:spPr>
          <a:xfrm>
            <a:off x="818761" y="3802782"/>
            <a:ext cx="6097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nBits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Target Threshold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1BE39-800E-3AB1-9EE5-A6592157FB28}"/>
              </a:ext>
            </a:extLst>
          </p:cNvPr>
          <p:cNvSpPr txBox="1"/>
          <p:nvPr/>
        </p:nvSpPr>
        <p:spPr>
          <a:xfrm>
            <a:off x="818761" y="2519655"/>
            <a:ext cx="44733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miner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băm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Target Threshold,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9DF03-2F35-D88B-A117-12ABF5044CD0}"/>
              </a:ext>
            </a:extLst>
          </p:cNvPr>
          <p:cNvSpPr txBox="1"/>
          <p:nvPr/>
        </p:nvSpPr>
        <p:spPr>
          <a:xfrm>
            <a:off x="221615" y="1447947"/>
            <a:ext cx="6096000" cy="82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Target Threshold: 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 = coefficient * 256 ^ ( exponent - 3)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CA52BCC-FBC7-BBA1-CF05-280A63F41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1" y="2520678"/>
            <a:ext cx="2375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nBits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0x18bc330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BB54E-060C-1818-C427-5E21D0ACA35B}"/>
              </a:ext>
            </a:extLst>
          </p:cNvPr>
          <p:cNvSpPr txBox="1"/>
          <p:nvPr/>
        </p:nvSpPr>
        <p:spPr>
          <a:xfrm>
            <a:off x="256088" y="3161730"/>
            <a:ext cx="5694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0x181bc330</a:t>
            </a:r>
            <a:r>
              <a:rPr lang="en-US" dirty="0"/>
              <a:t>      -&gt; 	</a:t>
            </a:r>
            <a:r>
              <a:rPr lang="en-US" dirty="0" err="1"/>
              <a:t>0x1bc330</a:t>
            </a:r>
            <a:r>
              <a:rPr lang="en-US" dirty="0"/>
              <a:t> 	   *        256     ^     ( </a:t>
            </a:r>
            <a:r>
              <a:rPr lang="en-US" dirty="0" err="1"/>
              <a:t>0x18</a:t>
            </a:r>
            <a:r>
              <a:rPr lang="en-US" dirty="0"/>
              <a:t>   -    3)  </a:t>
            </a:r>
          </a:p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=0x00000000000000001bc330000000000000000000000000000000000000000000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6" grpId="1"/>
      <p:bldP spid="17" grpId="0"/>
      <p:bldP spid="17" grpId="1"/>
      <p:bldP spid="18" grpId="0"/>
      <p:bldP spid="1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7390C9-3207-DFDB-7225-337145E3705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842296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Solo Mining</a:t>
            </a:r>
          </a:p>
        </p:txBody>
      </p:sp>
      <p:pic>
        <p:nvPicPr>
          <p:cNvPr id="3" name="Picture 2" descr="Diagram, timeline, box and whisker chart&#10;&#10;Description automatically generated">
            <a:extLst>
              <a:ext uri="{FF2B5EF4-FFF2-40B4-BE49-F238E27FC236}">
                <a16:creationId xmlns:a16="http://schemas.microsoft.com/office/drawing/2014/main" id="{A9230938-A689-FE37-5323-8C971945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90" y="1013460"/>
            <a:ext cx="5016681" cy="1413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7EB0B9-F2E8-7703-7E2D-9640A9366F5A}"/>
              </a:ext>
            </a:extLst>
          </p:cNvPr>
          <p:cNvSpPr txBox="1"/>
          <p:nvPr/>
        </p:nvSpPr>
        <p:spPr>
          <a:xfrm>
            <a:off x="937984" y="2652013"/>
            <a:ext cx="7590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uá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blockchain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block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189E9-AD45-68E8-3356-7A0927E3E12E}"/>
              </a:ext>
            </a:extLst>
          </p:cNvPr>
          <p:cNvSpPr txBox="1"/>
          <p:nvPr/>
        </p:nvSpPr>
        <p:spPr>
          <a:xfrm>
            <a:off x="1965504" y="4274483"/>
            <a:ext cx="670932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   Mining hardware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(trial and error)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F5A01-C147-D4F0-1F03-18988BBB660B}"/>
              </a:ext>
            </a:extLst>
          </p:cNvPr>
          <p:cNvSpPr txBox="1"/>
          <p:nvPr/>
        </p:nvSpPr>
        <p:spPr>
          <a:xfrm>
            <a:off x="937984" y="2574911"/>
            <a:ext cx="59483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Solo Mining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Bitcoin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0831D-CEDB-FE2E-9E6D-4107FB5A23BA}"/>
              </a:ext>
            </a:extLst>
          </p:cNvPr>
          <p:cNvSpPr txBox="1"/>
          <p:nvPr/>
        </p:nvSpPr>
        <p:spPr>
          <a:xfrm>
            <a:off x="1964690" y="2927822"/>
            <a:ext cx="67818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  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thợ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bitcoind</a:t>
            </a:r>
            <a:r>
              <a:rPr lang="en-US" i="1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Bitcoin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58D96-A116-3906-FE46-7D07ABDA9E62}"/>
              </a:ext>
            </a:extLst>
          </p:cNvPr>
          <p:cNvSpPr txBox="1"/>
          <p:nvPr/>
        </p:nvSpPr>
        <p:spPr>
          <a:xfrm>
            <a:off x="1964690" y="3376709"/>
            <a:ext cx="67818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   Mining software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mẫu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C2440-F55B-20B0-53DD-2D38DC0A6A51}"/>
              </a:ext>
            </a:extLst>
          </p:cNvPr>
          <p:cNvSpPr txBox="1"/>
          <p:nvPr/>
        </p:nvSpPr>
        <p:spPr>
          <a:xfrm>
            <a:off x="1964690" y="3825596"/>
            <a:ext cx="67818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   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Mining software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block header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ASIC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1"/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B076670-A8D6-0DCD-0D14-BF7B2BC503B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859187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Pool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3716C-52CD-3F8D-B4A2-FE4A2DA820D1}"/>
              </a:ext>
            </a:extLst>
          </p:cNvPr>
          <p:cNvSpPr txBox="1"/>
          <p:nvPr/>
        </p:nvSpPr>
        <p:spPr>
          <a:xfrm>
            <a:off x="1293559" y="3119648"/>
            <a:ext cx="6651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Pool Mining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mining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sức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sẻ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thưởng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E770DD-94B0-C6CB-E5DB-CCBEDBCB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09" y="920881"/>
            <a:ext cx="6508382" cy="191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391899" y="2380050"/>
            <a:ext cx="4532775" cy="11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Mô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phỏng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quá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trình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Mining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trên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Visual Studio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63" name="Google Shape;663;p70"/>
          <p:cNvSpPr txBox="1">
            <a:spLocks noGrp="1"/>
          </p:cNvSpPr>
          <p:nvPr>
            <p:ph type="title" idx="2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30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D20B12-3A02-9C9C-3045-38366D11B5BC}"/>
              </a:ext>
            </a:extLst>
          </p:cNvPr>
          <p:cNvSpPr txBox="1">
            <a:spLocks/>
          </p:cNvSpPr>
          <p:nvPr/>
        </p:nvSpPr>
        <p:spPr>
          <a:xfrm>
            <a:off x="352104" y="281815"/>
            <a:ext cx="843947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Mining Software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xử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lí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gửi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dữ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liệu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Mining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Asic</a:t>
            </a:r>
            <a:endParaRPr 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28221-5385-FEE5-52B8-613B956D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67" y="3422912"/>
            <a:ext cx="5695565" cy="1541257"/>
          </a:xfrm>
          <a:prstGeom prst="rect">
            <a:avLst/>
          </a:prstGeom>
        </p:spPr>
      </p:pic>
      <p:pic>
        <p:nvPicPr>
          <p:cNvPr id="4" name="Picture 3" descr="Diagram, timeline, box and whisker chart&#10;&#10;Description automatically generated">
            <a:extLst>
              <a:ext uri="{FF2B5EF4-FFF2-40B4-BE49-F238E27FC236}">
                <a16:creationId xmlns:a16="http://schemas.microsoft.com/office/drawing/2014/main" id="{B8DABAA3-1077-D3FA-2E05-81C0F72F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36" y="917793"/>
            <a:ext cx="7035075" cy="1982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C7FB1-490A-C76F-320C-5E95CA27D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7" y="3409730"/>
            <a:ext cx="7384686" cy="149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3913B-FE62-FCCB-C45A-E7C005EEDC78}"/>
              </a:ext>
            </a:extLst>
          </p:cNvPr>
          <p:cNvSpPr txBox="1"/>
          <p:nvPr/>
        </p:nvSpPr>
        <p:spPr>
          <a:xfrm>
            <a:off x="733425" y="3007798"/>
            <a:ext cx="6029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Header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6EB7B-E2BC-DBDD-B1E5-B81FAA90652E}"/>
              </a:ext>
            </a:extLst>
          </p:cNvPr>
          <p:cNvSpPr txBox="1"/>
          <p:nvPr/>
        </p:nvSpPr>
        <p:spPr>
          <a:xfrm>
            <a:off x="316739" y="2994616"/>
            <a:ext cx="6029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154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10FE51B-3E91-049A-C6CB-A4D2F6B0707C}"/>
              </a:ext>
            </a:extLst>
          </p:cNvPr>
          <p:cNvSpPr txBox="1">
            <a:spLocks/>
          </p:cNvSpPr>
          <p:nvPr/>
        </p:nvSpPr>
        <p:spPr>
          <a:xfrm>
            <a:off x="533400" y="289213"/>
            <a:ext cx="8262620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Mining </a:t>
            </a:r>
            <a:r>
              <a:rPr lang="en-US" dirty="0" err="1"/>
              <a:t>Asic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mining</a:t>
            </a:r>
          </a:p>
        </p:txBody>
      </p:sp>
      <p:pic>
        <p:nvPicPr>
          <p:cNvPr id="7" name="Picture 6" descr="Diagram, timeline, box and whisker chart&#10;&#10;Description automatically generated">
            <a:extLst>
              <a:ext uri="{FF2B5EF4-FFF2-40B4-BE49-F238E27FC236}">
                <a16:creationId xmlns:a16="http://schemas.microsoft.com/office/drawing/2014/main" id="{1BA8473B-4E96-5487-F733-02A3F6309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589" y="847631"/>
            <a:ext cx="5815093" cy="1638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D8600-C6D2-930F-DD44-00329FB06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732" y="3849711"/>
            <a:ext cx="6147950" cy="892316"/>
          </a:xfrm>
          <a:prstGeom prst="rect">
            <a:avLst/>
          </a:prstGeom>
        </p:spPr>
      </p:pic>
      <p:pic>
        <p:nvPicPr>
          <p:cNvPr id="9" name="video">
            <a:hlinkClick r:id="" action="ppaction://media"/>
            <a:extLst>
              <a:ext uri="{FF2B5EF4-FFF2-40B4-BE49-F238E27FC236}">
                <a16:creationId xmlns:a16="http://schemas.microsoft.com/office/drawing/2014/main" id="{579C7E3D-A3F6-4444-77DF-61F930649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8719" y="810446"/>
            <a:ext cx="5186562" cy="29174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1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04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/>
          </a:blip>
          <a:srcRect l="14335" r="14342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DDA5B-58A2-1986-2E5C-F2C4CA933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9250" y="2296825"/>
            <a:ext cx="5037100" cy="80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Xây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dựng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hệ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thống</a:t>
            </a:r>
            <a:endParaRPr lang="ko-KR" altLang="en-US" sz="4000" b="1" dirty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A0230-9C6F-04AE-6507-8AE47FF425DB}"/>
              </a:ext>
            </a:extLst>
          </p:cNvPr>
          <p:cNvSpPr txBox="1">
            <a:spLocks/>
          </p:cNvSpPr>
          <p:nvPr/>
        </p:nvSpPr>
        <p:spPr>
          <a:xfrm>
            <a:off x="417872" y="339510"/>
            <a:ext cx="8348757" cy="516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SHA256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7AE46-491E-7BD5-E023-31E6C3B3412D}"/>
              </a:ext>
            </a:extLst>
          </p:cNvPr>
          <p:cNvSpPr txBox="1"/>
          <p:nvPr/>
        </p:nvSpPr>
        <p:spPr>
          <a:xfrm>
            <a:off x="923472" y="3123396"/>
            <a:ext cx="76680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(NIST)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bao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12D39-F05F-BD60-02CB-A2A2CE55DF75}"/>
              </a:ext>
            </a:extLst>
          </p:cNvPr>
          <p:cNvSpPr txBox="1"/>
          <p:nvPr/>
        </p:nvSpPr>
        <p:spPr>
          <a:xfrm>
            <a:off x="923472" y="4030565"/>
            <a:ext cx="9564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hash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256-bit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B51C9AEE-EF3C-B792-D6DE-5099AAC7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5" y="914400"/>
            <a:ext cx="5327015" cy="201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20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292C7-448F-19E4-196F-E0FE1143EA31}"/>
              </a:ext>
            </a:extLst>
          </p:cNvPr>
          <p:cNvSpPr txBox="1">
            <a:spLocks/>
          </p:cNvSpPr>
          <p:nvPr/>
        </p:nvSpPr>
        <p:spPr>
          <a:xfrm>
            <a:off x="309401" y="339509"/>
            <a:ext cx="8567899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E3B7C-1A9A-3329-D47C-96D445937340}"/>
              </a:ext>
            </a:extLst>
          </p:cNvPr>
          <p:cNvSpPr txBox="1"/>
          <p:nvPr/>
        </p:nvSpPr>
        <p:spPr>
          <a:xfrm>
            <a:off x="309401" y="701632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lí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012F-E8D5-0ADD-FC85-B4BA1F0A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7" y="1299389"/>
            <a:ext cx="3905705" cy="126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B2740-3681-595E-0140-3E50402456BA}"/>
              </a:ext>
            </a:extLst>
          </p:cNvPr>
          <p:cNvSpPr txBox="1"/>
          <p:nvPr/>
        </p:nvSpPr>
        <p:spPr>
          <a:xfrm>
            <a:off x="769256" y="1178963"/>
            <a:ext cx="6096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FEF45-2238-6460-A42A-1BAA12443D11}"/>
              </a:ext>
            </a:extLst>
          </p:cNvPr>
          <p:cNvSpPr txBox="1"/>
          <p:nvPr/>
        </p:nvSpPr>
        <p:spPr>
          <a:xfrm>
            <a:off x="769256" y="2760142"/>
            <a:ext cx="7810955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 1,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 0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64 bit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thỏa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kiện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C7960-AB67-CAD1-75D1-4144EF40F808}"/>
              </a:ext>
            </a:extLst>
          </p:cNvPr>
          <p:cNvSpPr txBox="1"/>
          <p:nvPr/>
        </p:nvSpPr>
        <p:spPr>
          <a:xfrm>
            <a:off x="752087" y="1196842"/>
            <a:ext cx="948508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E0112-5ECA-B9B6-AA7A-50043AA5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63" y="1981681"/>
            <a:ext cx="4427438" cy="1408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4BA43-D624-9E83-C882-A81ABB8DF6F3}"/>
              </a:ext>
            </a:extLst>
          </p:cNvPr>
          <p:cNvSpPr txBox="1"/>
          <p:nvPr/>
        </p:nvSpPr>
        <p:spPr>
          <a:xfrm>
            <a:off x="309401" y="3868818"/>
            <a:ext cx="806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hông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en-US" kern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</a:t>
            </a:r>
            <a:r>
              <a:rPr lang="en-US" kern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…, M</a:t>
            </a:r>
            <a:r>
              <a:rPr lang="en-US" kern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(n)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 bit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43DD0-6DF4-1AAE-069B-67FF7201CA81}"/>
                  </a:ext>
                </a:extLst>
              </p:cNvPr>
              <p:cNvSpPr txBox="1"/>
              <p:nvPr/>
            </p:nvSpPr>
            <p:spPr>
              <a:xfrm>
                <a:off x="-200025" y="1240576"/>
                <a:ext cx="9344025" cy="1530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Thiết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lập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băm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khởi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tạo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H</a:t>
                </a:r>
                <a:r>
                  <a:rPr lang="en-US" i="1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(0)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09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e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667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xbb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67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ae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85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ef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372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xa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54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ff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53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510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e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527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05688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f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83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d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ab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; 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7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be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cd</m:t>
                      </m:r>
                      <m:r>
                        <a:rPr lang="en-US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19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43DD0-6DF4-1AAE-069B-67FF7201C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0025" y="1240576"/>
                <a:ext cx="9344025" cy="15304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F7EF92-8593-959B-F543-6535EB9F7761}"/>
              </a:ext>
            </a:extLst>
          </p:cNvPr>
          <p:cNvSpPr txBox="1"/>
          <p:nvPr/>
        </p:nvSpPr>
        <p:spPr>
          <a:xfrm>
            <a:off x="1007675" y="3121040"/>
            <a:ext cx="6966856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hằng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32 bit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căn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bậc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b="1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</a:t>
            </a:r>
            <a:r>
              <a:rPr lang="en-US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0A8AE-85DC-C6FB-2DFF-E8F33D48D668}"/>
              </a:ext>
            </a:extLst>
          </p:cNvPr>
          <p:cNvSpPr txBox="1"/>
          <p:nvPr/>
        </p:nvSpPr>
        <p:spPr>
          <a:xfrm>
            <a:off x="634999" y="264472"/>
            <a:ext cx="7990115" cy="3587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EC6AE-4D91-A8C0-6065-66128ED3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7" y="772083"/>
            <a:ext cx="3707937" cy="344783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5A3E8C-58DF-C6F5-12E5-5BB887842C43}"/>
              </a:ext>
            </a:extLst>
          </p:cNvPr>
          <p:cNvGrpSpPr/>
          <p:nvPr/>
        </p:nvGrpSpPr>
        <p:grpSpPr>
          <a:xfrm>
            <a:off x="1298664" y="1514315"/>
            <a:ext cx="4201336" cy="1958444"/>
            <a:chOff x="11886835" y="-70162"/>
            <a:chExt cx="4201336" cy="1958444"/>
          </a:xfrm>
        </p:grpSpPr>
        <p:pic>
          <p:nvPicPr>
            <p:cNvPr id="5" name="Picture 2" descr="A picture containing text, font, line, white&#10;&#10;Description automatically generated">
              <a:extLst>
                <a:ext uri="{FF2B5EF4-FFF2-40B4-BE49-F238E27FC236}">
                  <a16:creationId xmlns:a16="http://schemas.microsoft.com/office/drawing/2014/main" id="{2C8D429A-1121-517A-40D0-1392DB82D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33" y="-70162"/>
              <a:ext cx="3707938" cy="90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" descr="A picture containing text, font, white, typography&#10;&#10;Description automatically generated">
              <a:extLst>
                <a:ext uri="{FF2B5EF4-FFF2-40B4-BE49-F238E27FC236}">
                  <a16:creationId xmlns:a16="http://schemas.microsoft.com/office/drawing/2014/main" id="{C360B082-D8C0-3FCC-FC79-38CA35716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6231" y="1335832"/>
              <a:ext cx="3495942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E6AEED7-0B9D-70D4-6492-513212803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6835" y="941460"/>
              <a:ext cx="633186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endPara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53EEAEEE-9113-76E9-E0A4-D497D55FB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6363146"/>
            <a:ext cx="10239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CB9E6EAB-85C4-23C0-6AF4-BD9BB8515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25" y="1558082"/>
            <a:ext cx="1111109" cy="1796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A3B64-E7F4-CC7E-AA75-688E369B4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447" y="1570372"/>
            <a:ext cx="2596025" cy="252281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4F2ECCEB-1A1C-1104-D255-A1922AF0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447" y="4086662"/>
            <a:ext cx="116758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26E15C58-BA3F-2C25-A21A-08252957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7" y="4381028"/>
            <a:ext cx="2498061" cy="5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EB92F726-27AF-0E3C-B518-F0BBA7687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5" y="8105875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5EA2C-14AB-DF2B-ADFF-0E14F3BEEE5C}"/>
              </a:ext>
            </a:extLst>
          </p:cNvPr>
          <p:cNvSpPr txBox="1"/>
          <p:nvPr/>
        </p:nvSpPr>
        <p:spPr>
          <a:xfrm>
            <a:off x="1634672" y="4363830"/>
            <a:ext cx="644978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Message Expander (ME)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message compressor (CE)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9267DC-5AE6-70DB-5529-602228C66281}"/>
              </a:ext>
            </a:extLst>
          </p:cNvPr>
          <p:cNvSpPr txBox="1"/>
          <p:nvPr/>
        </p:nvSpPr>
        <p:spPr>
          <a:xfrm>
            <a:off x="922346" y="1076521"/>
            <a:ext cx="152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D1A8B-BEC3-1E8E-5313-DD45E3AE6253}"/>
              </a:ext>
            </a:extLst>
          </p:cNvPr>
          <p:cNvGrpSpPr/>
          <p:nvPr/>
        </p:nvGrpSpPr>
        <p:grpSpPr>
          <a:xfrm>
            <a:off x="1298664" y="1065929"/>
            <a:ext cx="3913545" cy="3621471"/>
            <a:chOff x="-3906738" y="175542"/>
            <a:chExt cx="3913545" cy="3621471"/>
          </a:xfrm>
        </p:grpSpPr>
        <p:pic>
          <p:nvPicPr>
            <p:cNvPr id="15" name="Picture 14" descr="A picture containing text, font, handwriting, typography&#10;&#10;Description automatically generated">
              <a:extLst>
                <a:ext uri="{FF2B5EF4-FFF2-40B4-BE49-F238E27FC236}">
                  <a16:creationId xmlns:a16="http://schemas.microsoft.com/office/drawing/2014/main" id="{14DEE1CA-DD80-AE08-1225-D718A597A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351549" y="507064"/>
              <a:ext cx="1643380" cy="2126615"/>
            </a:xfrm>
            <a:prstGeom prst="rect">
              <a:avLst/>
            </a:prstGeom>
          </p:spPr>
        </p:pic>
        <p:pic>
          <p:nvPicPr>
            <p:cNvPr id="16" name="Picture 15" descr="A picture containing font, typography, text, design&#10;&#10;Description automatically generated">
              <a:extLst>
                <a:ext uri="{FF2B5EF4-FFF2-40B4-BE49-F238E27FC236}">
                  <a16:creationId xmlns:a16="http://schemas.microsoft.com/office/drawing/2014/main" id="{B431560A-A9A0-A920-A406-C2C31F59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768738" y="3354418"/>
              <a:ext cx="3409950" cy="4425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50135-98AE-5961-3D91-871E7320A529}"/>
                </a:ext>
              </a:extLst>
            </p:cNvPr>
            <p:cNvSpPr txBox="1"/>
            <p:nvPr/>
          </p:nvSpPr>
          <p:spPr>
            <a:xfrm>
              <a:off x="-3906738" y="175542"/>
              <a:ext cx="3913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Hash update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7DC1D-AE04-B091-91F0-72FD2DEB3FB0}"/>
                </a:ext>
              </a:extLst>
            </p:cNvPr>
            <p:cNvSpPr txBox="1"/>
            <p:nvPr/>
          </p:nvSpPr>
          <p:spPr>
            <a:xfrm>
              <a:off x="-3878552" y="2868290"/>
              <a:ext cx="3249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Mã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hash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cuối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cùng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4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/>
      <p:bldP spid="18" grpId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FCA9538-C41C-90EB-7DF8-97CF1FFD4EE9}"/>
              </a:ext>
            </a:extLst>
          </p:cNvPr>
          <p:cNvSpPr txBox="1">
            <a:spLocks/>
          </p:cNvSpPr>
          <p:nvPr/>
        </p:nvSpPr>
        <p:spPr>
          <a:xfrm>
            <a:off x="323530" y="319915"/>
            <a:ext cx="843535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5BCE-A9F3-A82B-395B-F67A1F30936D}"/>
              </a:ext>
            </a:extLst>
          </p:cNvPr>
          <p:cNvGrpSpPr/>
          <p:nvPr/>
        </p:nvGrpSpPr>
        <p:grpSpPr>
          <a:xfrm>
            <a:off x="767979" y="1665688"/>
            <a:ext cx="2189270" cy="537762"/>
            <a:chOff x="3926260" y="844703"/>
            <a:chExt cx="2967190" cy="7498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4384C8-57FA-D975-57E0-5DF581418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6260" y="954470"/>
              <a:ext cx="640080" cy="64007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E6EF28-D821-089E-B7B8-D8BDC9B8B4DA}"/>
                </a:ext>
              </a:extLst>
            </p:cNvPr>
            <p:cNvSpPr txBox="1"/>
            <p:nvPr/>
          </p:nvSpPr>
          <p:spPr>
            <a:xfrm>
              <a:off x="4769864" y="844703"/>
              <a:ext cx="2123586" cy="72956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vấn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96822B-398C-57A3-8A76-1F8EE1F775E4}"/>
                </a:ext>
              </a:extLst>
            </p:cNvPr>
            <p:cNvSpPr txBox="1"/>
            <p:nvPr/>
          </p:nvSpPr>
          <p:spPr>
            <a:xfrm>
              <a:off x="3960874" y="1041668"/>
              <a:ext cx="570853" cy="42915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9A7FAE-45A3-8DA3-9042-1FF83D53D9C1}"/>
              </a:ext>
            </a:extLst>
          </p:cNvPr>
          <p:cNvGrpSpPr/>
          <p:nvPr/>
        </p:nvGrpSpPr>
        <p:grpSpPr>
          <a:xfrm>
            <a:off x="3513540" y="1665688"/>
            <a:ext cx="2469704" cy="523221"/>
            <a:chOff x="3926260" y="864976"/>
            <a:chExt cx="3242443" cy="7295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913F40-BFBA-1871-5A5D-AC0079C26FF9}"/>
                </a:ext>
              </a:extLst>
            </p:cNvPr>
            <p:cNvSpPr/>
            <p:nvPr/>
          </p:nvSpPr>
          <p:spPr>
            <a:xfrm>
              <a:off x="3926260" y="954468"/>
              <a:ext cx="640080" cy="64008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7DECE2-FFE9-A269-DE5C-BF49CD2B4102}"/>
                </a:ext>
              </a:extLst>
            </p:cNvPr>
            <p:cNvSpPr txBox="1"/>
            <p:nvPr/>
          </p:nvSpPr>
          <p:spPr>
            <a:xfrm>
              <a:off x="4757583" y="864976"/>
              <a:ext cx="2411120" cy="72957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thuyết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Mining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75DF8A-C4C2-EF4B-4183-B9646D5E2E4A}"/>
                </a:ext>
              </a:extLst>
            </p:cNvPr>
            <p:cNvSpPr txBox="1"/>
            <p:nvPr/>
          </p:nvSpPr>
          <p:spPr>
            <a:xfrm>
              <a:off x="3960874" y="1041667"/>
              <a:ext cx="570853" cy="4291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B6FBC9-7D60-E950-0320-2A86C0C860D8}"/>
              </a:ext>
            </a:extLst>
          </p:cNvPr>
          <p:cNvGrpSpPr/>
          <p:nvPr/>
        </p:nvGrpSpPr>
        <p:grpSpPr>
          <a:xfrm>
            <a:off x="6274370" y="1690464"/>
            <a:ext cx="2432216" cy="738664"/>
            <a:chOff x="3926260" y="892736"/>
            <a:chExt cx="3237627" cy="1029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411553E-FE87-7C98-3F4A-DE984813A2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6260" y="947680"/>
              <a:ext cx="640080" cy="64007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CFACE9-E0DF-30F6-9EC5-E46EB1DE783B}"/>
                </a:ext>
              </a:extLst>
            </p:cNvPr>
            <p:cNvSpPr txBox="1"/>
            <p:nvPr/>
          </p:nvSpPr>
          <p:spPr>
            <a:xfrm>
              <a:off x="4752767" y="892736"/>
              <a:ext cx="2411120" cy="102997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phỏng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Mining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Visual Studio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8FAEF3-ABE6-56B6-7EDF-40A3FAC7EF56}"/>
                </a:ext>
              </a:extLst>
            </p:cNvPr>
            <p:cNvSpPr txBox="1"/>
            <p:nvPr/>
          </p:nvSpPr>
          <p:spPr>
            <a:xfrm>
              <a:off x="3960874" y="1041668"/>
              <a:ext cx="570851" cy="42915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62701-4F31-C046-C15B-193C4EE3B76B}"/>
              </a:ext>
            </a:extLst>
          </p:cNvPr>
          <p:cNvGrpSpPr/>
          <p:nvPr/>
        </p:nvGrpSpPr>
        <p:grpSpPr>
          <a:xfrm>
            <a:off x="793518" y="2903697"/>
            <a:ext cx="2358522" cy="459042"/>
            <a:chOff x="3926260" y="954469"/>
            <a:chExt cx="3243472" cy="6400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D8E990-AD22-ACA4-D91A-9011FE99C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6260" y="954470"/>
              <a:ext cx="640080" cy="64007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B032E2-E977-2F25-81D3-3D5C02921849}"/>
                </a:ext>
              </a:extLst>
            </p:cNvPr>
            <p:cNvSpPr txBox="1"/>
            <p:nvPr/>
          </p:nvSpPr>
          <p:spPr>
            <a:xfrm>
              <a:off x="4758612" y="954469"/>
              <a:ext cx="2411120" cy="42915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A3D015-B42D-D216-F518-D59DD040974B}"/>
                </a:ext>
              </a:extLst>
            </p:cNvPr>
            <p:cNvSpPr txBox="1"/>
            <p:nvPr/>
          </p:nvSpPr>
          <p:spPr>
            <a:xfrm>
              <a:off x="3960874" y="1041668"/>
              <a:ext cx="570851" cy="42915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252292-3C62-8CFD-B7DE-DFBB549EBB6B}"/>
              </a:ext>
            </a:extLst>
          </p:cNvPr>
          <p:cNvGrpSpPr/>
          <p:nvPr/>
        </p:nvGrpSpPr>
        <p:grpSpPr>
          <a:xfrm>
            <a:off x="3513540" y="2907677"/>
            <a:ext cx="2486309" cy="459041"/>
            <a:chOff x="3926260" y="954468"/>
            <a:chExt cx="3284929" cy="6400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0D7CD-0266-366C-0AE2-D2F1268DF19D}"/>
                </a:ext>
              </a:extLst>
            </p:cNvPr>
            <p:cNvSpPr/>
            <p:nvPr/>
          </p:nvSpPr>
          <p:spPr>
            <a:xfrm>
              <a:off x="3926260" y="954468"/>
              <a:ext cx="640080" cy="64008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B3D9-7E3B-92A7-AA27-9A1F8A0678B0}"/>
                </a:ext>
              </a:extLst>
            </p:cNvPr>
            <p:cNvSpPr txBox="1"/>
            <p:nvPr/>
          </p:nvSpPr>
          <p:spPr>
            <a:xfrm>
              <a:off x="4800068" y="1012124"/>
              <a:ext cx="2411121" cy="4291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C1857E-6A6F-18AA-C6B6-113BC07B0D22}"/>
                </a:ext>
              </a:extLst>
            </p:cNvPr>
            <p:cNvSpPr txBox="1"/>
            <p:nvPr/>
          </p:nvSpPr>
          <p:spPr>
            <a:xfrm>
              <a:off x="3960874" y="1041669"/>
              <a:ext cx="570853" cy="4291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6ADB9D-9FD4-C677-CC5E-F1D1912B1F9B}"/>
              </a:ext>
            </a:extLst>
          </p:cNvPr>
          <p:cNvGrpSpPr/>
          <p:nvPr/>
        </p:nvGrpSpPr>
        <p:grpSpPr>
          <a:xfrm>
            <a:off x="6300372" y="2870102"/>
            <a:ext cx="2387524" cy="523220"/>
            <a:chOff x="3926260" y="888840"/>
            <a:chExt cx="3245103" cy="74230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19D58D-1A34-64C7-33E4-2759643D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6260" y="947680"/>
              <a:ext cx="640080" cy="64007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02B989-C059-5362-580C-D1B98C52C0F0}"/>
                </a:ext>
              </a:extLst>
            </p:cNvPr>
            <p:cNvSpPr txBox="1"/>
            <p:nvPr/>
          </p:nvSpPr>
          <p:spPr>
            <a:xfrm>
              <a:off x="4760244" y="888840"/>
              <a:ext cx="2411119" cy="74230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Hạn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chế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B0DB33-E612-E253-1387-09EF26795E25}"/>
                </a:ext>
              </a:extLst>
            </p:cNvPr>
            <p:cNvSpPr txBox="1"/>
            <p:nvPr/>
          </p:nvSpPr>
          <p:spPr>
            <a:xfrm>
              <a:off x="3960875" y="1041668"/>
              <a:ext cx="570852" cy="43665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A34EB-11FD-7D90-8A36-7E7FE1CF6A0B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8468046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SHA256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Mining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Block Header</a:t>
            </a:r>
          </a:p>
        </p:txBody>
      </p:sp>
      <p:pic>
        <p:nvPicPr>
          <p:cNvPr id="3" name="Picture 2" descr="A black and white diagram with a number and a black arrow&#10;&#10;Description automatically generated">
            <a:extLst>
              <a:ext uri="{FF2B5EF4-FFF2-40B4-BE49-F238E27FC236}">
                <a16:creationId xmlns:a16="http://schemas.microsoft.com/office/drawing/2014/main" id="{1435B97B-FA9C-ACC3-DA1A-305AE826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1" y="2239603"/>
            <a:ext cx="7231534" cy="1075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67AF6-38BB-AF1F-EF92-FA2722B0285B}"/>
              </a:ext>
            </a:extLst>
          </p:cNvPr>
          <p:cNvSpPr txBox="1"/>
          <p:nvPr/>
        </p:nvSpPr>
        <p:spPr>
          <a:xfrm>
            <a:off x="1470025" y="1588893"/>
            <a:ext cx="710247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uá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 Header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2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6304C-6C07-BA47-FCAA-942DDFCB56A9}"/>
              </a:ext>
            </a:extLst>
          </p:cNvPr>
          <p:cNvSpPr txBox="1">
            <a:spLocks/>
          </p:cNvSpPr>
          <p:nvPr/>
        </p:nvSpPr>
        <p:spPr>
          <a:xfrm>
            <a:off x="323529" y="339510"/>
            <a:ext cx="8090221" cy="4580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 core </a:t>
            </a:r>
            <a:r>
              <a:rPr lang="en-US" dirty="0" err="1"/>
              <a:t>SHA256</a:t>
            </a:r>
            <a:endParaRPr lang="en-US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7988B34C-5FDE-FCD2-A7A6-9C8FCA9D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08" y="1863387"/>
            <a:ext cx="3751611" cy="2581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5E779-FA23-2E92-2244-BB33E6090D5B}"/>
              </a:ext>
            </a:extLst>
          </p:cNvPr>
          <p:cNvSpPr txBox="1"/>
          <p:nvPr/>
        </p:nvSpPr>
        <p:spPr>
          <a:xfrm>
            <a:off x="806450" y="1081071"/>
            <a:ext cx="308927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SHA256_Core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1711886F-8A56-0221-1B65-6FAC0EAC6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39" y="1863387"/>
            <a:ext cx="4013653" cy="2586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E017E-96B8-2C8B-2BBC-093E7CD2FF66}"/>
              </a:ext>
            </a:extLst>
          </p:cNvPr>
          <p:cNvSpPr txBox="1"/>
          <p:nvPr/>
        </p:nvSpPr>
        <p:spPr>
          <a:xfrm>
            <a:off x="5147129" y="1169813"/>
            <a:ext cx="3089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3A4CDE-CD31-A797-2DE4-3434FEB8B3D0}"/>
              </a:ext>
            </a:extLst>
          </p:cNvPr>
          <p:cNvSpPr txBox="1">
            <a:spLocks/>
          </p:cNvSpPr>
          <p:nvPr/>
        </p:nvSpPr>
        <p:spPr>
          <a:xfrm>
            <a:off x="323530" y="339510"/>
            <a:ext cx="8372796" cy="527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Testbench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5E2CF-4CDA-3F3A-9876-5E0829170EA7}"/>
              </a:ext>
            </a:extLst>
          </p:cNvPr>
          <p:cNvSpPr txBox="1"/>
          <p:nvPr/>
        </p:nvSpPr>
        <p:spPr>
          <a:xfrm>
            <a:off x="1113518" y="1522937"/>
            <a:ext cx="64174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padding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mẫu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512'h74616e7068616e646576800000000000000000000000000000000000000000000000000000000000000000000000000000000000000000000000000000000050;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A45A-EAEA-CE54-4071-A53CABA637E9}"/>
              </a:ext>
            </a:extLst>
          </p:cNvPr>
          <p:cNvSpPr txBox="1"/>
          <p:nvPr/>
        </p:nvSpPr>
        <p:spPr>
          <a:xfrm>
            <a:off x="990466" y="934748"/>
            <a:ext cx="44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Testbench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28E6A2-962D-BD41-BA7D-B7DAE52B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16" y="2604396"/>
            <a:ext cx="7203168" cy="1791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CF674-BF1D-83B1-D529-7CAB28A68CD9}"/>
              </a:ext>
            </a:extLst>
          </p:cNvPr>
          <p:cNvSpPr txBox="1"/>
          <p:nvPr/>
        </p:nvSpPr>
        <p:spPr>
          <a:xfrm>
            <a:off x="776287" y="1304080"/>
            <a:ext cx="7591425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Thông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padding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512'h00a0112e_535d5123_62f80687_511204ab_ed45ae64_cca1a05e_822a0000_00000000_00000000_937413ff_6cdb14f4_8933dbf2_3ebbe375_de119214_347d8a36_8eac954f;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512'h94a1141e_85d82e64_3e020617_9448a802_80000000_00000000_00000000_00000000_00000000_00000000_00000000_00000000_00000000_00000000_00000000_00000280;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39964-9BFB-C7C2-3992-DD043C03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30" y="3160999"/>
            <a:ext cx="6978196" cy="171758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5FF0B9-DBE7-33D2-E650-BABA625BC73F}"/>
              </a:ext>
            </a:extLst>
          </p:cNvPr>
          <p:cNvSpPr txBox="1">
            <a:spLocks/>
          </p:cNvSpPr>
          <p:nvPr/>
        </p:nvSpPr>
        <p:spPr>
          <a:xfrm>
            <a:off x="1020830" y="934748"/>
            <a:ext cx="4367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 i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Testbench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Mining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21652-FADE-AF22-F848-97E50EA5D8A3}"/>
              </a:ext>
            </a:extLst>
          </p:cNvPr>
          <p:cNvSpPr txBox="1"/>
          <p:nvPr/>
        </p:nvSpPr>
        <p:spPr>
          <a:xfrm>
            <a:off x="1020830" y="1304080"/>
            <a:ext cx="7397297" cy="307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 header: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640'h00a0112e535d512362f80687511204abed45ae64cca1a05e822a00000000000000000000937413ff6cdb14f48933dbf23ebbe375de119214347d8a368eac954f94a1141e85d82e643e02061700000000;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  Threshold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256'h00000000000000000006023e0000000000000000000000000000000000000000;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2732519-ECE1-1472-B85F-D6A8458D5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002" y="1372052"/>
            <a:ext cx="6273646" cy="1890142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F1BE412-9972-479E-F921-278AD9F1B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518" y="3522170"/>
            <a:ext cx="6417480" cy="16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8" grpId="0"/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D29BE-C32B-79CD-1F93-08D92FAE5BE5}"/>
              </a:ext>
            </a:extLst>
          </p:cNvPr>
          <p:cNvSpPr txBox="1">
            <a:spLocks/>
          </p:cNvSpPr>
          <p:nvPr/>
        </p:nvSpPr>
        <p:spPr>
          <a:xfrm>
            <a:off x="323530" y="339510"/>
            <a:ext cx="8696646" cy="6034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Core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B89DA-CC42-0A74-18E8-9A46F933A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42EFA1-78D0-8982-4A06-D07748A8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10" y="819104"/>
            <a:ext cx="6242579" cy="24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5E71C17-A9B4-3492-E66B-AE9306963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132" y="3385450"/>
            <a:ext cx="27478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75Mhz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CF269-6D14-2539-70C1-C8CBD41BE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06" y="4078126"/>
            <a:ext cx="5028993" cy="4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7CE226-27BA-A802-B218-9042B467BCF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845852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cứng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Platform Designer</a:t>
            </a:r>
            <a:endParaRPr lang="en-US" sz="7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CF73944-9FFC-BD41-2E15-DF996103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92" y="1063756"/>
            <a:ext cx="4021410" cy="3015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7AFEA-31BF-42AA-B6BC-E839A23AA94F}"/>
              </a:ext>
            </a:extLst>
          </p:cNvPr>
          <p:cNvSpPr txBox="1"/>
          <p:nvPr/>
        </p:nvSpPr>
        <p:spPr>
          <a:xfrm>
            <a:off x="1589585" y="4079582"/>
            <a:ext cx="623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C56A5-24F0-B8E6-CA0A-4DAA2540B802}"/>
              </a:ext>
            </a:extLst>
          </p:cNvPr>
          <p:cNvGrpSpPr/>
          <p:nvPr/>
        </p:nvGrpSpPr>
        <p:grpSpPr>
          <a:xfrm>
            <a:off x="2949167" y="917429"/>
            <a:ext cx="3794535" cy="4226071"/>
            <a:chOff x="9244381" y="701632"/>
            <a:chExt cx="2867025" cy="38703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E9EFC-DED8-1496-3445-1511125F1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381" y="701632"/>
              <a:ext cx="2710813" cy="34666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120DA2-A78B-F7D7-5587-D8FC68EB46B1}"/>
                </a:ext>
              </a:extLst>
            </p:cNvPr>
            <p:cNvSpPr txBox="1"/>
            <p:nvPr/>
          </p:nvSpPr>
          <p:spPr>
            <a:xfrm>
              <a:off x="9244381" y="4264249"/>
              <a:ext cx="2867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</a:t>
              </a:r>
              <a:r>
                <a:rPr lang="en-US" dirty="0" err="1"/>
                <a:t>tiết</a:t>
              </a:r>
              <a:r>
                <a:rPr lang="en-US" dirty="0"/>
                <a:t> </a:t>
              </a:r>
              <a:r>
                <a:rPr lang="en-US" dirty="0" err="1"/>
                <a:t>hệ</a:t>
              </a:r>
              <a:r>
                <a:rPr lang="en-US" dirty="0"/>
                <a:t> </a:t>
              </a:r>
              <a:r>
                <a:rPr lang="en-US" dirty="0" err="1"/>
                <a:t>thống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75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E2D31-73C5-03D8-38E0-684C0D14DC4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838232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SHA256</a:t>
            </a:r>
            <a:endParaRPr lang="en-US" dirty="0"/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6D724C1-06A1-6501-85F1-E4B6EB51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62" y="1063756"/>
            <a:ext cx="4527414" cy="33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97A14-789B-84AE-0F07-3AE0F8B2702B}"/>
              </a:ext>
            </a:extLst>
          </p:cNvPr>
          <p:cNvSpPr txBox="1">
            <a:spLocks/>
          </p:cNvSpPr>
          <p:nvPr/>
        </p:nvSpPr>
        <p:spPr>
          <a:xfrm>
            <a:off x="342739" y="0"/>
            <a:ext cx="8458521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mền</a:t>
            </a:r>
            <a:endParaRPr lang="en-US" dirty="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8B9A0756-EB31-4DE1-1776-4B6847E1B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1" y="577981"/>
            <a:ext cx="2835264" cy="45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6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3279175" cy="126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Thử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nghiệm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05</a:t>
            </a:r>
            <a:endParaRPr dirty="0">
              <a:latin typeface="+mj-lt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6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5EC95-1FD6-6447-B94D-D86D7D5EC2DF}"/>
              </a:ext>
            </a:extLst>
          </p:cNvPr>
          <p:cNvSpPr txBox="1"/>
          <p:nvPr/>
        </p:nvSpPr>
        <p:spPr>
          <a:xfrm>
            <a:off x="1087663" y="917710"/>
            <a:ext cx="7307943" cy="12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hiết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core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core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B2D9E-9AFF-50C9-12AE-F6A570274113}"/>
              </a:ext>
            </a:extLst>
          </p:cNvPr>
          <p:cNvSpPr txBox="1"/>
          <p:nvPr/>
        </p:nvSpPr>
        <p:spPr>
          <a:xfrm>
            <a:off x="631369" y="917710"/>
            <a:ext cx="8121650" cy="36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mining 3 Block Header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 Header 1 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00a0112e535d512362f80687511204abed45ae64cca1a05e822a00000000000000000000937413ff6cdb14f48933dbf23ebbe375de119214347d8a368eac954f94a1141e85d82e643e02061700000000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 Header 2 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010000009810f0fa1817a4d2d371a069addaafab2ca99887abcc5bd2528e434100000000654f005a6e4b4b57b42343fb0e47f32079b4ebfe643c2ea4ea20e46c3af00c238d466849ffff001d00000000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 Header 3 :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002090209540d4bbb6512d257236f1a68176c81a2a9495e02580010000000000000000004e0285b59d7c572637d9fe928d31dba237bee2e1b03e53cf0283acd27ede72ab4bfa3864b2e005174859c1e5</a:t>
            </a:r>
          </a:p>
        </p:txBody>
      </p:sp>
    </p:spTree>
    <p:extLst>
      <p:ext uri="{BB962C8B-B14F-4D97-AF65-F5344CB8AC3E}">
        <p14:creationId xmlns:p14="http://schemas.microsoft.com/office/powerpoint/2010/main" val="4550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0C1406-0F4F-0CA0-D0AE-2C3EA3CA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08" y="1088131"/>
            <a:ext cx="7777684" cy="2959801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130B7F9-27EF-3190-3F70-30D93F3CF317}"/>
              </a:ext>
            </a:extLst>
          </p:cNvPr>
          <p:cNvSpPr txBox="1">
            <a:spLocks/>
          </p:cNvSpPr>
          <p:nvPr/>
        </p:nvSpPr>
        <p:spPr>
          <a:xfrm>
            <a:off x="336389" y="79263"/>
            <a:ext cx="8471221" cy="5620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399DF-58CD-E99C-6720-0D81E122328C}"/>
              </a:ext>
            </a:extLst>
          </p:cNvPr>
          <p:cNvSpPr txBox="1"/>
          <p:nvPr/>
        </p:nvSpPr>
        <p:spPr>
          <a:xfrm>
            <a:off x="653142" y="641351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header 1: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514EB9-A465-22E2-1A8C-2181F25D5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87" y="1171877"/>
            <a:ext cx="7777684" cy="295212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842E2E-5841-01E7-D474-316C572EA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7" y="1145601"/>
            <a:ext cx="7675228" cy="4029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DC3AC-D4BA-72FC-470B-D8265A91404F}"/>
              </a:ext>
            </a:extLst>
          </p:cNvPr>
          <p:cNvSpPr txBox="1"/>
          <p:nvPr/>
        </p:nvSpPr>
        <p:spPr>
          <a:xfrm>
            <a:off x="653142" y="660317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header 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325A3-FF20-B097-8AA2-6DA2293599C7}"/>
              </a:ext>
            </a:extLst>
          </p:cNvPr>
          <p:cNvSpPr txBox="1"/>
          <p:nvPr/>
        </p:nvSpPr>
        <p:spPr>
          <a:xfrm>
            <a:off x="631929" y="640077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header 3: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4EF484-6EB3-1EAF-6FAF-0C344618B916}"/>
              </a:ext>
            </a:extLst>
          </p:cNvPr>
          <p:cNvGrpSpPr/>
          <p:nvPr/>
        </p:nvGrpSpPr>
        <p:grpSpPr>
          <a:xfrm>
            <a:off x="2368840" y="821188"/>
            <a:ext cx="4524405" cy="2184928"/>
            <a:chOff x="4056787" y="7530584"/>
            <a:chExt cx="4524405" cy="21849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2C3481-EFCE-F77A-C283-6FC20C808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6787" y="8077200"/>
              <a:ext cx="4162455" cy="16383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7D9F8-DC2B-3655-5BBA-25ACBA48930F}"/>
                </a:ext>
              </a:extLst>
            </p:cNvPr>
            <p:cNvSpPr txBox="1"/>
            <p:nvPr/>
          </p:nvSpPr>
          <p:spPr>
            <a:xfrm>
              <a:off x="4418737" y="7530584"/>
              <a:ext cx="41624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Khảo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sát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tốc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độ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kern="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Mining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FC28B09-CF79-27D0-2160-B8A08BE0B657}"/>
              </a:ext>
            </a:extLst>
          </p:cNvPr>
          <p:cNvSpPr txBox="1"/>
          <p:nvPr/>
        </p:nvSpPr>
        <p:spPr>
          <a:xfrm>
            <a:off x="749749" y="3084838"/>
            <a:ext cx="7675228" cy="1417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212529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hash block header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7142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nonce 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212529"/>
              </a:buClr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block header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7142 * 3 = 21428 hash/s = 21.4 KH/s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0" grpId="0"/>
      <p:bldP spid="10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01</a:t>
            </a:r>
            <a:endParaRPr dirty="0">
              <a:solidFill>
                <a:schemeClr val="bg1">
                  <a:lumMod val="75000"/>
                </a:schemeClr>
              </a:solidFill>
              <a:latin typeface="Google Sans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/>
          </a:blip>
          <a:srcRect l="14335" r="14342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DDA5B-58A2-1986-2E5C-F2C4CA933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9250" y="2098983"/>
            <a:ext cx="4360862" cy="1415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6000"/>
            </a:pP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Đặt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vấn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đề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và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mục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en-US" altLang="ko-KR" sz="4000" b="1" dirty="0" err="1">
                <a:solidFill>
                  <a:schemeClr val="bg1">
                    <a:lumMod val="75000"/>
                  </a:schemeClr>
                </a:solidFill>
                <a:latin typeface="Google Sans"/>
              </a:rPr>
              <a:t>tiêu</a:t>
            </a:r>
            <a:endParaRPr lang="ko-KR" altLang="en-US" sz="4000" b="1" dirty="0">
              <a:solidFill>
                <a:schemeClr val="bg1">
                  <a:lumMod val="75000"/>
                </a:schemeClr>
              </a:solidFill>
              <a:latin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Hạn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chế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và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hướng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phát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triển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63" name="Google Shape;663;p70"/>
          <p:cNvSpPr txBox="1">
            <a:spLocks noGrp="1"/>
          </p:cNvSpPr>
          <p:nvPr>
            <p:ph type="title" idx="2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06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95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E8301C-8C47-3165-AC00-0BC8CD8806A1}"/>
              </a:ext>
            </a:extLst>
          </p:cNvPr>
          <p:cNvSpPr txBox="1">
            <a:spLocks/>
          </p:cNvSpPr>
          <p:nvPr/>
        </p:nvSpPr>
        <p:spPr>
          <a:xfrm>
            <a:off x="274250" y="361280"/>
            <a:ext cx="8595500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16E5C-5E5C-9A42-037E-EA82C44644CA}"/>
              </a:ext>
            </a:extLst>
          </p:cNvPr>
          <p:cNvSpPr txBox="1"/>
          <p:nvPr/>
        </p:nvSpPr>
        <p:spPr>
          <a:xfrm>
            <a:off x="1477733" y="2248584"/>
            <a:ext cx="6969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core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muốn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E1248-A0B8-25F5-3351-C801803A13CE}"/>
              </a:ext>
            </a:extLst>
          </p:cNvPr>
          <p:cNvSpPr txBox="1">
            <a:spLocks/>
          </p:cNvSpPr>
          <p:nvPr/>
        </p:nvSpPr>
        <p:spPr>
          <a:xfrm>
            <a:off x="299650" y="201624"/>
            <a:ext cx="8544700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E7849-4C98-3FD4-6C43-F7054D234994}"/>
              </a:ext>
            </a:extLst>
          </p:cNvPr>
          <p:cNvSpPr txBox="1"/>
          <p:nvPr/>
        </p:nvSpPr>
        <p:spPr>
          <a:xfrm>
            <a:off x="882647" y="1113456"/>
            <a:ext cx="768803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Asic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A7A8D-7778-1E3E-158D-0E39A81A17DB}"/>
              </a:ext>
            </a:extLst>
          </p:cNvPr>
          <p:cNvSpPr txBox="1"/>
          <p:nvPr/>
        </p:nvSpPr>
        <p:spPr>
          <a:xfrm>
            <a:off x="882647" y="2509520"/>
            <a:ext cx="7557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core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chiếm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37%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board,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29 core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SHA256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21.4 Kh/s * 29 = 620.6 Kh/s.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CDAAFC-7857-301E-7165-025652F98D29}"/>
              </a:ext>
            </a:extLst>
          </p:cNvPr>
          <p:cNvSpPr/>
          <p:nvPr/>
        </p:nvSpPr>
        <p:spPr>
          <a:xfrm>
            <a:off x="1592956" y="1115857"/>
            <a:ext cx="576578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ơn quý Thầy Cô đã dành thời gian lắng nghe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8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1ACA0EC-3AED-EAA5-4BC1-887AD9CEA930}"/>
              </a:ext>
            </a:extLst>
          </p:cNvPr>
          <p:cNvSpPr txBox="1">
            <a:spLocks/>
          </p:cNvSpPr>
          <p:nvPr/>
        </p:nvSpPr>
        <p:spPr>
          <a:xfrm>
            <a:off x="946212" y="265671"/>
            <a:ext cx="7169088" cy="605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자유형: 도형 24">
            <a:extLst>
              <a:ext uri="{FF2B5EF4-FFF2-40B4-BE49-F238E27FC236}">
                <a16:creationId xmlns:a16="http://schemas.microsoft.com/office/drawing/2014/main" id="{A8E39C1E-526C-4D34-4050-0C78D8002EEE}"/>
              </a:ext>
            </a:extLst>
          </p:cNvPr>
          <p:cNvSpPr/>
          <p:nvPr/>
        </p:nvSpPr>
        <p:spPr>
          <a:xfrm>
            <a:off x="1109662" y="2571750"/>
            <a:ext cx="7915275" cy="2359628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자유형: 도형 25">
            <a:extLst>
              <a:ext uri="{FF2B5EF4-FFF2-40B4-BE49-F238E27FC236}">
                <a16:creationId xmlns:a16="http://schemas.microsoft.com/office/drawing/2014/main" id="{B022B281-0397-8893-5BD6-B1AA333E7972}"/>
              </a:ext>
            </a:extLst>
          </p:cNvPr>
          <p:cNvSpPr/>
          <p:nvPr/>
        </p:nvSpPr>
        <p:spPr>
          <a:xfrm>
            <a:off x="6420776" y="3229944"/>
            <a:ext cx="2022906" cy="1695290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33">
            <a:extLst>
              <a:ext uri="{FF2B5EF4-FFF2-40B4-BE49-F238E27FC236}">
                <a16:creationId xmlns:a16="http://schemas.microsoft.com/office/drawing/2014/main" id="{AFAA59F2-1C9E-3EBA-2B7B-FF05BE6312C6}"/>
              </a:ext>
            </a:extLst>
          </p:cNvPr>
          <p:cNvGrpSpPr/>
          <p:nvPr/>
        </p:nvGrpSpPr>
        <p:grpSpPr>
          <a:xfrm rot="4118366">
            <a:off x="6235056" y="3033314"/>
            <a:ext cx="657380" cy="904906"/>
            <a:chOff x="6816663" y="3559142"/>
            <a:chExt cx="1225212" cy="1396825"/>
          </a:xfrm>
        </p:grpSpPr>
        <p:sp>
          <p:nvSpPr>
            <p:cNvPr id="10" name="사각형: 둥근 모서리 27">
              <a:extLst>
                <a:ext uri="{FF2B5EF4-FFF2-40B4-BE49-F238E27FC236}">
                  <a16:creationId xmlns:a16="http://schemas.microsoft.com/office/drawing/2014/main" id="{D206416C-F1C4-D0E3-D87B-E2A606441891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사각형: 둥근 모서리 29">
              <a:extLst>
                <a:ext uri="{FF2B5EF4-FFF2-40B4-BE49-F238E27FC236}">
                  <a16:creationId xmlns:a16="http://schemas.microsoft.com/office/drawing/2014/main" id="{56D2B07E-A4B6-4015-8856-E3563451432A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이등변 삼각형 31">
              <a:extLst>
                <a:ext uri="{FF2B5EF4-FFF2-40B4-BE49-F238E27FC236}">
                  <a16:creationId xmlns:a16="http://schemas.microsoft.com/office/drawing/2014/main" id="{1E2E0650-0601-B8ED-4764-D7C9265FC305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이등변 삼각형 31">
              <a:extLst>
                <a:ext uri="{FF2B5EF4-FFF2-40B4-BE49-F238E27FC236}">
                  <a16:creationId xmlns:a16="http://schemas.microsoft.com/office/drawing/2014/main" id="{F1DEABED-F036-968F-BD95-B3A71B59608A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41">
            <a:extLst>
              <a:ext uri="{FF2B5EF4-FFF2-40B4-BE49-F238E27FC236}">
                <a16:creationId xmlns:a16="http://schemas.microsoft.com/office/drawing/2014/main" id="{62417FA9-237D-9A44-7DEF-643BD4991DAE}"/>
              </a:ext>
            </a:extLst>
          </p:cNvPr>
          <p:cNvGrpSpPr/>
          <p:nvPr/>
        </p:nvGrpSpPr>
        <p:grpSpPr>
          <a:xfrm>
            <a:off x="5362480" y="3647719"/>
            <a:ext cx="836257" cy="1166708"/>
            <a:chOff x="6707479" y="4133010"/>
            <a:chExt cx="1290857" cy="2174487"/>
          </a:xfrm>
        </p:grpSpPr>
        <p:sp>
          <p:nvSpPr>
            <p:cNvPr id="15" name="자유형: 도형 39">
              <a:extLst>
                <a:ext uri="{FF2B5EF4-FFF2-40B4-BE49-F238E27FC236}">
                  <a16:creationId xmlns:a16="http://schemas.microsoft.com/office/drawing/2014/main" id="{12E30B9F-8796-C96D-086D-A8E816708731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7A3B2378-46E8-7B31-9809-A8BDBB223D4A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사각형: 둥근 모서리 40">
              <a:extLst>
                <a:ext uri="{FF2B5EF4-FFF2-40B4-BE49-F238E27FC236}">
                  <a16:creationId xmlns:a16="http://schemas.microsoft.com/office/drawing/2014/main" id="{4144EF57-6540-1123-6655-BE4FBE26B846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59">
            <a:extLst>
              <a:ext uri="{FF2B5EF4-FFF2-40B4-BE49-F238E27FC236}">
                <a16:creationId xmlns:a16="http://schemas.microsoft.com/office/drawing/2014/main" id="{0E13588C-335E-6241-CE80-EDBF14A24750}"/>
              </a:ext>
            </a:extLst>
          </p:cNvPr>
          <p:cNvGrpSpPr>
            <a:grpSpLocks noChangeAspect="1"/>
          </p:cNvGrpSpPr>
          <p:nvPr/>
        </p:nvGrpSpPr>
        <p:grpSpPr>
          <a:xfrm>
            <a:off x="7127861" y="4791458"/>
            <a:ext cx="653013" cy="69838"/>
            <a:chOff x="9071572" y="5941778"/>
            <a:chExt cx="1177490" cy="125929"/>
          </a:xfrm>
        </p:grpSpPr>
        <p:sp>
          <p:nvSpPr>
            <p:cNvPr id="19" name="사각형: 둥근 모서리 45">
              <a:extLst>
                <a:ext uri="{FF2B5EF4-FFF2-40B4-BE49-F238E27FC236}">
                  <a16:creationId xmlns:a16="http://schemas.microsoft.com/office/drawing/2014/main" id="{9442D9B9-3802-D495-904B-492B92661FB9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사각형: 둥근 모서리 46">
              <a:extLst>
                <a:ext uri="{FF2B5EF4-FFF2-40B4-BE49-F238E27FC236}">
                  <a16:creationId xmlns:a16="http://schemas.microsoft.com/office/drawing/2014/main" id="{1B97E473-F11A-BC9C-5730-0ED212A5FFAB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사각형: 둥근 모서리 47">
              <a:extLst>
                <a:ext uri="{FF2B5EF4-FFF2-40B4-BE49-F238E27FC236}">
                  <a16:creationId xmlns:a16="http://schemas.microsoft.com/office/drawing/2014/main" id="{F16AFE17-BEA2-C5AA-88BB-3E15EB74C9A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사각형: 둥근 모서리 48">
              <a:extLst>
                <a:ext uri="{FF2B5EF4-FFF2-40B4-BE49-F238E27FC236}">
                  <a16:creationId xmlns:a16="http://schemas.microsoft.com/office/drawing/2014/main" id="{2AA66A68-7D21-F841-84B8-97E2EFD71EC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사각형: 둥근 모서리 49">
              <a:extLst>
                <a:ext uri="{FF2B5EF4-FFF2-40B4-BE49-F238E27FC236}">
                  <a16:creationId xmlns:a16="http://schemas.microsoft.com/office/drawing/2014/main" id="{5E80FE8E-FC25-10CC-8265-7AE52EE8757B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사각형: 둥근 모서리 50">
              <a:extLst>
                <a:ext uri="{FF2B5EF4-FFF2-40B4-BE49-F238E27FC236}">
                  <a16:creationId xmlns:a16="http://schemas.microsoft.com/office/drawing/2014/main" id="{1B725131-0554-AF13-9048-46998F2052E2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사각형: 둥근 모서리 51">
              <a:extLst>
                <a:ext uri="{FF2B5EF4-FFF2-40B4-BE49-F238E27FC236}">
                  <a16:creationId xmlns:a16="http://schemas.microsoft.com/office/drawing/2014/main" id="{079A4BCB-B85C-F914-FEFB-9D503140A66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사각형: 둥근 모서리 52">
              <a:extLst>
                <a:ext uri="{FF2B5EF4-FFF2-40B4-BE49-F238E27FC236}">
                  <a16:creationId xmlns:a16="http://schemas.microsoft.com/office/drawing/2014/main" id="{292C0E3C-8468-938C-8FC0-1C61BA8DF89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사각형: 둥근 모서리 53">
              <a:extLst>
                <a:ext uri="{FF2B5EF4-FFF2-40B4-BE49-F238E27FC236}">
                  <a16:creationId xmlns:a16="http://schemas.microsoft.com/office/drawing/2014/main" id="{00F63B3F-4ED0-8373-4A78-B5314468E88D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사각형: 둥근 모서리 54">
              <a:extLst>
                <a:ext uri="{FF2B5EF4-FFF2-40B4-BE49-F238E27FC236}">
                  <a16:creationId xmlns:a16="http://schemas.microsoft.com/office/drawing/2014/main" id="{ACC5D028-34CA-D430-EA75-5B3A243A9A7A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사각형: 둥근 모서리 55">
              <a:extLst>
                <a:ext uri="{FF2B5EF4-FFF2-40B4-BE49-F238E27FC236}">
                  <a16:creationId xmlns:a16="http://schemas.microsoft.com/office/drawing/2014/main" id="{6BA7A72E-9BDE-55DD-7082-29F0314A892A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사각형: 둥근 모서리 56">
              <a:extLst>
                <a:ext uri="{FF2B5EF4-FFF2-40B4-BE49-F238E27FC236}">
                  <a16:creationId xmlns:a16="http://schemas.microsoft.com/office/drawing/2014/main" id="{F14585E5-CF28-66FB-4FC3-F46BA7D083E9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사각형: 둥근 모서리 57">
              <a:extLst>
                <a:ext uri="{FF2B5EF4-FFF2-40B4-BE49-F238E27FC236}">
                  <a16:creationId xmlns:a16="http://schemas.microsoft.com/office/drawing/2014/main" id="{2DBE8BAE-3DF0-7B64-22DE-C908E0A94D77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사각형: 둥근 모서리 58">
              <a:extLst>
                <a:ext uri="{FF2B5EF4-FFF2-40B4-BE49-F238E27FC236}">
                  <a16:creationId xmlns:a16="http://schemas.microsoft.com/office/drawing/2014/main" id="{70FE1123-4FEE-273D-C738-25EAF3C81E0A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그룹 60">
            <a:extLst>
              <a:ext uri="{FF2B5EF4-FFF2-40B4-BE49-F238E27FC236}">
                <a16:creationId xmlns:a16="http://schemas.microsoft.com/office/drawing/2014/main" id="{859E4E4D-9ED0-FE2A-333C-44ADAFEF92B8}"/>
              </a:ext>
            </a:extLst>
          </p:cNvPr>
          <p:cNvGrpSpPr>
            <a:grpSpLocks noChangeAspect="1"/>
          </p:cNvGrpSpPr>
          <p:nvPr/>
        </p:nvGrpSpPr>
        <p:grpSpPr>
          <a:xfrm>
            <a:off x="7127861" y="4613696"/>
            <a:ext cx="653013" cy="69838"/>
            <a:chOff x="9071572" y="5941778"/>
            <a:chExt cx="1177490" cy="125929"/>
          </a:xfrm>
        </p:grpSpPr>
        <p:sp>
          <p:nvSpPr>
            <p:cNvPr id="34" name="사각형: 둥근 모서리 61">
              <a:extLst>
                <a:ext uri="{FF2B5EF4-FFF2-40B4-BE49-F238E27FC236}">
                  <a16:creationId xmlns:a16="http://schemas.microsoft.com/office/drawing/2014/main" id="{3E53543D-C5D2-7B11-7603-133014AED759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사각형: 둥근 모서리 62">
              <a:extLst>
                <a:ext uri="{FF2B5EF4-FFF2-40B4-BE49-F238E27FC236}">
                  <a16:creationId xmlns:a16="http://schemas.microsoft.com/office/drawing/2014/main" id="{087D3FEE-0841-61CE-E67F-04E951928EF6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사각형: 둥근 모서리 63">
              <a:extLst>
                <a:ext uri="{FF2B5EF4-FFF2-40B4-BE49-F238E27FC236}">
                  <a16:creationId xmlns:a16="http://schemas.microsoft.com/office/drawing/2014/main" id="{C80EF7D6-3C0E-8E2A-A8F8-D6549C561E6D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사각형: 둥근 모서리 64">
              <a:extLst>
                <a:ext uri="{FF2B5EF4-FFF2-40B4-BE49-F238E27FC236}">
                  <a16:creationId xmlns:a16="http://schemas.microsoft.com/office/drawing/2014/main" id="{1A04F810-B4D2-D4D6-55A1-16EF547740D9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사각형: 둥근 모서리 65">
              <a:extLst>
                <a:ext uri="{FF2B5EF4-FFF2-40B4-BE49-F238E27FC236}">
                  <a16:creationId xmlns:a16="http://schemas.microsoft.com/office/drawing/2014/main" id="{B8A552F9-04FA-4D05-77B6-5E4A12B393E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사각형: 둥근 모서리 66">
              <a:extLst>
                <a:ext uri="{FF2B5EF4-FFF2-40B4-BE49-F238E27FC236}">
                  <a16:creationId xmlns:a16="http://schemas.microsoft.com/office/drawing/2014/main" id="{1356F29D-FE97-B496-25FA-50B427434FCA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사각형: 둥근 모서리 67">
              <a:extLst>
                <a:ext uri="{FF2B5EF4-FFF2-40B4-BE49-F238E27FC236}">
                  <a16:creationId xmlns:a16="http://schemas.microsoft.com/office/drawing/2014/main" id="{14B340A5-C846-1C30-C27B-0462EED383A5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사각형: 둥근 모서리 68">
              <a:extLst>
                <a:ext uri="{FF2B5EF4-FFF2-40B4-BE49-F238E27FC236}">
                  <a16:creationId xmlns:a16="http://schemas.microsoft.com/office/drawing/2014/main" id="{C116AA44-1446-5C36-6E93-F6777D8D7D2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사각형: 둥근 모서리 69">
              <a:extLst>
                <a:ext uri="{FF2B5EF4-FFF2-40B4-BE49-F238E27FC236}">
                  <a16:creationId xmlns:a16="http://schemas.microsoft.com/office/drawing/2014/main" id="{07E70FED-2D53-EB3B-84ED-214157AFDCB9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사각형: 둥근 모서리 70">
              <a:extLst>
                <a:ext uri="{FF2B5EF4-FFF2-40B4-BE49-F238E27FC236}">
                  <a16:creationId xmlns:a16="http://schemas.microsoft.com/office/drawing/2014/main" id="{49EAE67D-89E2-9592-5D67-66E39C46352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사각형: 둥근 모서리 71">
              <a:extLst>
                <a:ext uri="{FF2B5EF4-FFF2-40B4-BE49-F238E27FC236}">
                  <a16:creationId xmlns:a16="http://schemas.microsoft.com/office/drawing/2014/main" id="{002B655D-7E70-159C-922F-84695ED65EB7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사각형: 둥근 모서리 72">
              <a:extLst>
                <a:ext uri="{FF2B5EF4-FFF2-40B4-BE49-F238E27FC236}">
                  <a16:creationId xmlns:a16="http://schemas.microsoft.com/office/drawing/2014/main" id="{FC3C6A4A-B1C8-5609-8071-D19429CFEC7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C02D2D5C-2BCE-58B9-DC51-0068BFE18F51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사각형: 둥근 모서리 74">
              <a:extLst>
                <a:ext uri="{FF2B5EF4-FFF2-40B4-BE49-F238E27FC236}">
                  <a16:creationId xmlns:a16="http://schemas.microsoft.com/office/drawing/2014/main" id="{654157F4-79E1-E28F-B208-FFB7F43893FB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그룹 75">
            <a:extLst>
              <a:ext uri="{FF2B5EF4-FFF2-40B4-BE49-F238E27FC236}">
                <a16:creationId xmlns:a16="http://schemas.microsoft.com/office/drawing/2014/main" id="{93D719A4-9F45-07BA-3B7B-18C86BE54447}"/>
              </a:ext>
            </a:extLst>
          </p:cNvPr>
          <p:cNvGrpSpPr>
            <a:grpSpLocks noChangeAspect="1"/>
          </p:cNvGrpSpPr>
          <p:nvPr/>
        </p:nvGrpSpPr>
        <p:grpSpPr>
          <a:xfrm>
            <a:off x="7127861" y="4435934"/>
            <a:ext cx="653013" cy="69838"/>
            <a:chOff x="9071572" y="5941778"/>
            <a:chExt cx="1177490" cy="125929"/>
          </a:xfrm>
        </p:grpSpPr>
        <p:sp>
          <p:nvSpPr>
            <p:cNvPr id="49" name="사각형: 둥근 모서리 76">
              <a:extLst>
                <a:ext uri="{FF2B5EF4-FFF2-40B4-BE49-F238E27FC236}">
                  <a16:creationId xmlns:a16="http://schemas.microsoft.com/office/drawing/2014/main" id="{A0528BCC-4B2B-4B7B-9B67-93CE4047F7B4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사각형: 둥근 모서리 77">
              <a:extLst>
                <a:ext uri="{FF2B5EF4-FFF2-40B4-BE49-F238E27FC236}">
                  <a16:creationId xmlns:a16="http://schemas.microsoft.com/office/drawing/2014/main" id="{889722D0-5BCA-725A-8AB3-5E29DCCC8339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사각형: 둥근 모서리 78">
              <a:extLst>
                <a:ext uri="{FF2B5EF4-FFF2-40B4-BE49-F238E27FC236}">
                  <a16:creationId xmlns:a16="http://schemas.microsoft.com/office/drawing/2014/main" id="{56EFE20B-EC33-B182-AE0E-606B6B0250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사각형: 둥근 모서리 79">
              <a:extLst>
                <a:ext uri="{FF2B5EF4-FFF2-40B4-BE49-F238E27FC236}">
                  <a16:creationId xmlns:a16="http://schemas.microsoft.com/office/drawing/2014/main" id="{731494FC-3A09-1F2E-21BB-95733081A21D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사각형: 둥근 모서리 80">
              <a:extLst>
                <a:ext uri="{FF2B5EF4-FFF2-40B4-BE49-F238E27FC236}">
                  <a16:creationId xmlns:a16="http://schemas.microsoft.com/office/drawing/2014/main" id="{EF7B5EAD-5711-A7A4-FFB5-C31DC17292E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사각형: 둥근 모서리 81">
              <a:extLst>
                <a:ext uri="{FF2B5EF4-FFF2-40B4-BE49-F238E27FC236}">
                  <a16:creationId xmlns:a16="http://schemas.microsoft.com/office/drawing/2014/main" id="{0FF8137C-7A03-6A9C-B43F-E42CE5DB7C9E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사각형: 둥근 모서리 82">
              <a:extLst>
                <a:ext uri="{FF2B5EF4-FFF2-40B4-BE49-F238E27FC236}">
                  <a16:creationId xmlns:a16="http://schemas.microsoft.com/office/drawing/2014/main" id="{64E246C9-9318-FBA3-C28A-EDCC244CFFDE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사각형: 둥근 모서리 83">
              <a:extLst>
                <a:ext uri="{FF2B5EF4-FFF2-40B4-BE49-F238E27FC236}">
                  <a16:creationId xmlns:a16="http://schemas.microsoft.com/office/drawing/2014/main" id="{DFA9D2A3-40B3-45E1-57A5-FACCDF93F52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사각형: 둥근 모서리 84">
              <a:extLst>
                <a:ext uri="{FF2B5EF4-FFF2-40B4-BE49-F238E27FC236}">
                  <a16:creationId xmlns:a16="http://schemas.microsoft.com/office/drawing/2014/main" id="{D33C341A-9516-63D3-A180-774008B9FA4E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사각형: 둥근 모서리 85">
              <a:extLst>
                <a:ext uri="{FF2B5EF4-FFF2-40B4-BE49-F238E27FC236}">
                  <a16:creationId xmlns:a16="http://schemas.microsoft.com/office/drawing/2014/main" id="{328F4AE5-E054-BFBE-1318-9996CA6EFB37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사각형: 둥근 모서리 86">
              <a:extLst>
                <a:ext uri="{FF2B5EF4-FFF2-40B4-BE49-F238E27FC236}">
                  <a16:creationId xmlns:a16="http://schemas.microsoft.com/office/drawing/2014/main" id="{322D7B11-4A86-1CC7-6E9F-0A15EC337919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사각형: 둥근 모서리 87">
              <a:extLst>
                <a:ext uri="{FF2B5EF4-FFF2-40B4-BE49-F238E27FC236}">
                  <a16:creationId xmlns:a16="http://schemas.microsoft.com/office/drawing/2014/main" id="{0A4EF1A2-CE26-17C9-07DE-7D793AF1CC49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사각형: 둥근 모서리 88">
              <a:extLst>
                <a:ext uri="{FF2B5EF4-FFF2-40B4-BE49-F238E27FC236}">
                  <a16:creationId xmlns:a16="http://schemas.microsoft.com/office/drawing/2014/main" id="{FD8E5E0F-6935-8F8D-92F5-F79D03E15240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사각형: 둥근 모서리 89">
              <a:extLst>
                <a:ext uri="{FF2B5EF4-FFF2-40B4-BE49-F238E27FC236}">
                  <a16:creationId xmlns:a16="http://schemas.microsoft.com/office/drawing/2014/main" id="{D0C2537B-2785-EEAD-3149-218369F74B6A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그룹 90">
            <a:extLst>
              <a:ext uri="{FF2B5EF4-FFF2-40B4-BE49-F238E27FC236}">
                <a16:creationId xmlns:a16="http://schemas.microsoft.com/office/drawing/2014/main" id="{2CF591F8-E276-8CD6-29AF-84F439D9CA04}"/>
              </a:ext>
            </a:extLst>
          </p:cNvPr>
          <p:cNvGrpSpPr>
            <a:grpSpLocks noChangeAspect="1"/>
          </p:cNvGrpSpPr>
          <p:nvPr/>
        </p:nvGrpSpPr>
        <p:grpSpPr>
          <a:xfrm>
            <a:off x="7127861" y="4258172"/>
            <a:ext cx="653013" cy="69838"/>
            <a:chOff x="9071572" y="5941778"/>
            <a:chExt cx="1177490" cy="125929"/>
          </a:xfrm>
        </p:grpSpPr>
        <p:sp>
          <p:nvSpPr>
            <p:cNvPr id="256" name="사각형: 둥근 모서리 91">
              <a:extLst>
                <a:ext uri="{FF2B5EF4-FFF2-40B4-BE49-F238E27FC236}">
                  <a16:creationId xmlns:a16="http://schemas.microsoft.com/office/drawing/2014/main" id="{29888B7B-2777-9EFF-0DD1-F39D9DC6D195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사각형: 둥근 모서리 92">
              <a:extLst>
                <a:ext uri="{FF2B5EF4-FFF2-40B4-BE49-F238E27FC236}">
                  <a16:creationId xmlns:a16="http://schemas.microsoft.com/office/drawing/2014/main" id="{264BC63C-96B4-B23A-B136-FB88CA7B17F3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사각형: 둥근 모서리 93">
              <a:extLst>
                <a:ext uri="{FF2B5EF4-FFF2-40B4-BE49-F238E27FC236}">
                  <a16:creationId xmlns:a16="http://schemas.microsoft.com/office/drawing/2014/main" id="{E357D3EF-EC5B-F4EF-FAD8-D4D43400FF8F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사각형: 둥근 모서리 94">
              <a:extLst>
                <a:ext uri="{FF2B5EF4-FFF2-40B4-BE49-F238E27FC236}">
                  <a16:creationId xmlns:a16="http://schemas.microsoft.com/office/drawing/2014/main" id="{D228D1B9-54C2-1C48-394D-70B5751F635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사각형: 둥근 모서리 95">
              <a:extLst>
                <a:ext uri="{FF2B5EF4-FFF2-40B4-BE49-F238E27FC236}">
                  <a16:creationId xmlns:a16="http://schemas.microsoft.com/office/drawing/2014/main" id="{F6BAC507-9285-CAA6-947B-B729724D03E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사각형: 둥근 모서리 96">
              <a:extLst>
                <a:ext uri="{FF2B5EF4-FFF2-40B4-BE49-F238E27FC236}">
                  <a16:creationId xmlns:a16="http://schemas.microsoft.com/office/drawing/2014/main" id="{A614CCC3-BBE3-3CDD-F760-26700D8208C3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사각형: 둥근 모서리 97">
              <a:extLst>
                <a:ext uri="{FF2B5EF4-FFF2-40B4-BE49-F238E27FC236}">
                  <a16:creationId xmlns:a16="http://schemas.microsoft.com/office/drawing/2014/main" id="{162243E9-0DBA-A74B-97D4-86B7B230F02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사각형: 둥근 모서리 98">
              <a:extLst>
                <a:ext uri="{FF2B5EF4-FFF2-40B4-BE49-F238E27FC236}">
                  <a16:creationId xmlns:a16="http://schemas.microsoft.com/office/drawing/2014/main" id="{262200C4-EDDF-3CDD-ACA7-6A713A36284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사각형: 둥근 모서리 99">
              <a:extLst>
                <a:ext uri="{FF2B5EF4-FFF2-40B4-BE49-F238E27FC236}">
                  <a16:creationId xmlns:a16="http://schemas.microsoft.com/office/drawing/2014/main" id="{F44E4BDB-CC12-DFF3-3412-1CA7BFB56C37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사각형: 둥근 모서리 100">
              <a:extLst>
                <a:ext uri="{FF2B5EF4-FFF2-40B4-BE49-F238E27FC236}">
                  <a16:creationId xmlns:a16="http://schemas.microsoft.com/office/drawing/2014/main" id="{256B8526-37B7-03B8-E4A6-261D8E5D626A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사각형: 둥근 모서리 101">
              <a:extLst>
                <a:ext uri="{FF2B5EF4-FFF2-40B4-BE49-F238E27FC236}">
                  <a16:creationId xmlns:a16="http://schemas.microsoft.com/office/drawing/2014/main" id="{998E97BA-5F91-7A22-1F07-C0B7F06A225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사각형: 둥근 모서리 102">
              <a:extLst>
                <a:ext uri="{FF2B5EF4-FFF2-40B4-BE49-F238E27FC236}">
                  <a16:creationId xmlns:a16="http://schemas.microsoft.com/office/drawing/2014/main" id="{DCFF6BE7-7250-8361-C848-8D61AE9F51F5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사각형: 둥근 모서리 103">
              <a:extLst>
                <a:ext uri="{FF2B5EF4-FFF2-40B4-BE49-F238E27FC236}">
                  <a16:creationId xmlns:a16="http://schemas.microsoft.com/office/drawing/2014/main" id="{9563ABC9-2635-F6F9-15CA-23CBB57BF008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사각형: 둥근 모서리 104">
              <a:extLst>
                <a:ext uri="{FF2B5EF4-FFF2-40B4-BE49-F238E27FC236}">
                  <a16:creationId xmlns:a16="http://schemas.microsoft.com/office/drawing/2014/main" id="{802DEDF7-C14F-BD22-24F6-7B1A99C2AD0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2" name="이등변 삼각형 117">
            <a:extLst>
              <a:ext uri="{FF2B5EF4-FFF2-40B4-BE49-F238E27FC236}">
                <a16:creationId xmlns:a16="http://schemas.microsoft.com/office/drawing/2014/main" id="{CD76E0EA-F3F8-16D7-4098-8BF98F3EB17C}"/>
              </a:ext>
            </a:extLst>
          </p:cNvPr>
          <p:cNvSpPr/>
          <p:nvPr/>
        </p:nvSpPr>
        <p:spPr>
          <a:xfrm rot="2958608">
            <a:off x="6904618" y="3858863"/>
            <a:ext cx="69378" cy="1749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이등변 삼각형 118">
            <a:extLst>
              <a:ext uri="{FF2B5EF4-FFF2-40B4-BE49-F238E27FC236}">
                <a16:creationId xmlns:a16="http://schemas.microsoft.com/office/drawing/2014/main" id="{2D6C26C4-C67C-2917-4C3F-77E782ED6299}"/>
              </a:ext>
            </a:extLst>
          </p:cNvPr>
          <p:cNvSpPr/>
          <p:nvPr/>
        </p:nvSpPr>
        <p:spPr>
          <a:xfrm rot="5400000">
            <a:off x="6854078" y="3590765"/>
            <a:ext cx="69378" cy="1749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이등변 삼각형 119">
            <a:extLst>
              <a:ext uri="{FF2B5EF4-FFF2-40B4-BE49-F238E27FC236}">
                <a16:creationId xmlns:a16="http://schemas.microsoft.com/office/drawing/2014/main" id="{8FDCE954-4562-B940-285D-BE13D10ABABC}"/>
              </a:ext>
            </a:extLst>
          </p:cNvPr>
          <p:cNvSpPr/>
          <p:nvPr/>
        </p:nvSpPr>
        <p:spPr>
          <a:xfrm rot="9900000">
            <a:off x="6961538" y="3172029"/>
            <a:ext cx="83769" cy="1449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이등변 삼각형 120">
            <a:extLst>
              <a:ext uri="{FF2B5EF4-FFF2-40B4-BE49-F238E27FC236}">
                <a16:creationId xmlns:a16="http://schemas.microsoft.com/office/drawing/2014/main" id="{FAD03A80-3A6D-F366-015B-DC37A7102F32}"/>
              </a:ext>
            </a:extLst>
          </p:cNvPr>
          <p:cNvSpPr/>
          <p:nvPr/>
        </p:nvSpPr>
        <p:spPr>
          <a:xfrm rot="12063492">
            <a:off x="7130103" y="3147043"/>
            <a:ext cx="173065" cy="2565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A7B013F9-3226-A8D4-E2AE-57114310DF59}"/>
              </a:ext>
            </a:extLst>
          </p:cNvPr>
          <p:cNvSpPr/>
          <p:nvPr/>
        </p:nvSpPr>
        <p:spPr>
          <a:xfrm>
            <a:off x="7812513" y="4306228"/>
            <a:ext cx="670198" cy="555068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6943B74-5709-CBA3-A5B2-5AC2CA85B1BE}"/>
              </a:ext>
            </a:extLst>
          </p:cNvPr>
          <p:cNvSpPr txBox="1"/>
          <p:nvPr/>
        </p:nvSpPr>
        <p:spPr>
          <a:xfrm>
            <a:off x="715333" y="2974281"/>
            <a:ext cx="4411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5F09448-0F4A-08DF-A0F9-AFAE1DA8F099}"/>
              </a:ext>
            </a:extLst>
          </p:cNvPr>
          <p:cNvGrpSpPr/>
          <p:nvPr/>
        </p:nvGrpSpPr>
        <p:grpSpPr>
          <a:xfrm>
            <a:off x="5239656" y="882949"/>
            <a:ext cx="1776332" cy="1368147"/>
            <a:chOff x="5261456" y="949397"/>
            <a:chExt cx="1776332" cy="1368147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9EF39813-43C5-006D-6654-04468135A83E}"/>
                </a:ext>
              </a:extLst>
            </p:cNvPr>
            <p:cNvSpPr txBox="1"/>
            <p:nvPr/>
          </p:nvSpPr>
          <p:spPr>
            <a:xfrm flipH="1">
              <a:off x="5261456" y="1363437"/>
              <a:ext cx="17763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Bitcoin</a:t>
              </a:r>
              <a:endParaRPr lang="en-US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39 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tỷ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lần</a:t>
              </a:r>
              <a:endParaRPr lang="en-US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0,00076$ (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2009)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30.093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 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279" name="그룹 19">
              <a:extLst>
                <a:ext uri="{FF2B5EF4-FFF2-40B4-BE49-F238E27FC236}">
                  <a16:creationId xmlns:a16="http://schemas.microsoft.com/office/drawing/2014/main" id="{EE700ECC-2EC5-B964-F9DD-705602D7CC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1758" y="949397"/>
              <a:ext cx="387272" cy="387272"/>
              <a:chOff x="331023" y="414040"/>
              <a:chExt cx="5704886" cy="5704886"/>
            </a:xfrm>
            <a:solidFill>
              <a:srgbClr val="F7931A"/>
            </a:solidFill>
          </p:grpSpPr>
          <p:sp>
            <p:nvSpPr>
              <p:cNvPr id="280" name="타원 4">
                <a:extLst>
                  <a:ext uri="{FF2B5EF4-FFF2-40B4-BE49-F238E27FC236}">
                    <a16:creationId xmlns:a16="http://schemas.microsoft.com/office/drawing/2014/main" id="{2E8BD463-98D0-032B-82B4-EB3928930973}"/>
                  </a:ext>
                </a:extLst>
              </p:cNvPr>
              <p:cNvSpPr/>
              <p:nvPr/>
            </p:nvSpPr>
            <p:spPr>
              <a:xfrm>
                <a:off x="331023" y="414040"/>
                <a:ext cx="5704886" cy="57048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자유형 18">
                <a:extLst>
                  <a:ext uri="{FF2B5EF4-FFF2-40B4-BE49-F238E27FC236}">
                    <a16:creationId xmlns:a16="http://schemas.microsoft.com/office/drawing/2014/main" id="{3E9DA93E-958B-0C7D-A2A5-76515C84BE0A}"/>
                  </a:ext>
                </a:extLst>
              </p:cNvPr>
              <p:cNvSpPr/>
              <p:nvPr/>
            </p:nvSpPr>
            <p:spPr>
              <a:xfrm>
                <a:off x="1732297" y="1404675"/>
                <a:ext cx="2723060" cy="3624123"/>
              </a:xfrm>
              <a:custGeom>
                <a:avLst/>
                <a:gdLst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451461 w 2723060"/>
                  <a:gd name="connsiteY5" fmla="*/ 966969 h 3624123"/>
                  <a:gd name="connsiteX6" fmla="*/ 1297825 w 2723060"/>
                  <a:gd name="connsiteY6" fmla="*/ 1585462 h 3624123"/>
                  <a:gd name="connsiteX7" fmla="*/ 1327295 w 2723060"/>
                  <a:gd name="connsiteY7" fmla="*/ 1593882 h 3624123"/>
                  <a:gd name="connsiteX8" fmla="*/ 2101069 w 2723060"/>
                  <a:gd name="connsiteY8" fmla="*/ 1442099 h 3624123"/>
                  <a:gd name="connsiteX9" fmla="*/ 1476944 w 2723060"/>
                  <a:gd name="connsiteY9" fmla="*/ 971501 h 3624123"/>
                  <a:gd name="connsiteX10" fmla="*/ 1344584 w 2723060"/>
                  <a:gd name="connsiteY10" fmla="*/ 0 h 3624123"/>
                  <a:gd name="connsiteX11" fmla="*/ 1671487 w 2723060"/>
                  <a:gd name="connsiteY11" fmla="*/ 81203 h 3624123"/>
                  <a:gd name="connsiteX12" fmla="*/ 1542443 w 2723060"/>
                  <a:gd name="connsiteY12" fmla="*/ 600696 h 3624123"/>
                  <a:gd name="connsiteX13" fmla="*/ 1773570 w 2723060"/>
                  <a:gd name="connsiteY13" fmla="*/ 661967 h 3624123"/>
                  <a:gd name="connsiteX14" fmla="*/ 1902732 w 2723060"/>
                  <a:gd name="connsiteY14" fmla="*/ 141995 h 3624123"/>
                  <a:gd name="connsiteX15" fmla="*/ 2229635 w 2723060"/>
                  <a:gd name="connsiteY15" fmla="*/ 223199 h 3624123"/>
                  <a:gd name="connsiteX16" fmla="*/ 2097157 w 2723060"/>
                  <a:gd name="connsiteY16" fmla="*/ 756519 h 3624123"/>
                  <a:gd name="connsiteX17" fmla="*/ 2123708 w 2723060"/>
                  <a:gd name="connsiteY17" fmla="*/ 764788 h 3624123"/>
                  <a:gd name="connsiteX18" fmla="*/ 2335072 w 2723060"/>
                  <a:gd name="connsiteY18" fmla="*/ 840224 h 3624123"/>
                  <a:gd name="connsiteX19" fmla="*/ 2324552 w 2723060"/>
                  <a:gd name="connsiteY19" fmla="*/ 1922314 h 3624123"/>
                  <a:gd name="connsiteX20" fmla="*/ 1696129 w 2723060"/>
                  <a:gd name="connsiteY20" fmla="*/ 3139458 h 3624123"/>
                  <a:gd name="connsiteX21" fmla="*/ 1517188 w 2723060"/>
                  <a:gd name="connsiteY21" fmla="*/ 3096262 h 3624123"/>
                  <a:gd name="connsiteX22" fmla="*/ 1386066 w 2723060"/>
                  <a:gd name="connsiteY22" fmla="*/ 3624123 h 3624123"/>
                  <a:gd name="connsiteX23" fmla="*/ 1059163 w 2723060"/>
                  <a:gd name="connsiteY23" fmla="*/ 3542919 h 3624123"/>
                  <a:gd name="connsiteX24" fmla="*/ 1189748 w 2723060"/>
                  <a:gd name="connsiteY24" fmla="*/ 3017219 h 3624123"/>
                  <a:gd name="connsiteX25" fmla="*/ 956179 w 2723060"/>
                  <a:gd name="connsiteY25" fmla="*/ 2960836 h 3624123"/>
                  <a:gd name="connsiteX26" fmla="*/ 824545 w 2723060"/>
                  <a:gd name="connsiteY26" fmla="*/ 3490760 h 3624123"/>
                  <a:gd name="connsiteX27" fmla="*/ 497641 w 2723060"/>
                  <a:gd name="connsiteY27" fmla="*/ 3409556 h 3624123"/>
                  <a:gd name="connsiteX28" fmla="*/ 628739 w 2723060"/>
                  <a:gd name="connsiteY28" fmla="*/ 2881793 h 3624123"/>
                  <a:gd name="connsiteX29" fmla="*/ 0 w 2723060"/>
                  <a:gd name="connsiteY29" fmla="*/ 2730017 h 3624123"/>
                  <a:gd name="connsiteX30" fmla="*/ 156593 w 2723060"/>
                  <a:gd name="connsiteY30" fmla="*/ 2363814 h 3624123"/>
                  <a:gd name="connsiteX31" fmla="*/ 371795 w 2723060"/>
                  <a:gd name="connsiteY31" fmla="*/ 2423080 h 3624123"/>
                  <a:gd name="connsiteX32" fmla="*/ 531510 w 2723060"/>
                  <a:gd name="connsiteY32" fmla="*/ 2341701 h 3624123"/>
                  <a:gd name="connsiteX33" fmla="*/ 874781 w 2723060"/>
                  <a:gd name="connsiteY33" fmla="*/ 939029 h 3624123"/>
                  <a:gd name="connsiteX34" fmla="*/ 772687 w 2723060"/>
                  <a:gd name="connsiteY34" fmla="*/ 774709 h 3624123"/>
                  <a:gd name="connsiteX35" fmla="*/ 502494 w 2723060"/>
                  <a:gd name="connsiteY35" fmla="*/ 705662 h 3624123"/>
                  <a:gd name="connsiteX36" fmla="*/ 579104 w 2723060"/>
                  <a:gd name="connsiteY36" fmla="*/ 367817 h 3624123"/>
                  <a:gd name="connsiteX37" fmla="*/ 1021286 w 2723060"/>
                  <a:gd name="connsiteY37" fmla="*/ 475515 h 3624123"/>
                  <a:gd name="connsiteX38" fmla="*/ 1215103 w 2723060"/>
                  <a:gd name="connsiteY38" fmla="*/ 521254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  <a:gd name="connsiteX0" fmla="*/ 1218382 w 2723060"/>
                  <a:gd name="connsiteY0" fmla="*/ 1905279 h 3624123"/>
                  <a:gd name="connsiteX1" fmla="*/ 1051614 w 2723060"/>
                  <a:gd name="connsiteY1" fmla="*/ 2576639 h 3624123"/>
                  <a:gd name="connsiteX2" fmla="*/ 1081311 w 2723060"/>
                  <a:gd name="connsiteY2" fmla="*/ 2585169 h 3624123"/>
                  <a:gd name="connsiteX3" fmla="*/ 2005664 w 2723060"/>
                  <a:gd name="connsiteY3" fmla="*/ 2455670 h 3624123"/>
                  <a:gd name="connsiteX4" fmla="*/ 1243900 w 2723060"/>
                  <a:gd name="connsiteY4" fmla="*/ 1909857 h 3624123"/>
                  <a:gd name="connsiteX5" fmla="*/ 1218382 w 2723060"/>
                  <a:gd name="connsiteY5" fmla="*/ 1905279 h 3624123"/>
                  <a:gd name="connsiteX6" fmla="*/ 1451461 w 2723060"/>
                  <a:gd name="connsiteY6" fmla="*/ 966969 h 3624123"/>
                  <a:gd name="connsiteX7" fmla="*/ 1297825 w 2723060"/>
                  <a:gd name="connsiteY7" fmla="*/ 1585462 h 3624123"/>
                  <a:gd name="connsiteX8" fmla="*/ 1327295 w 2723060"/>
                  <a:gd name="connsiteY8" fmla="*/ 1593882 h 3624123"/>
                  <a:gd name="connsiteX9" fmla="*/ 2101069 w 2723060"/>
                  <a:gd name="connsiteY9" fmla="*/ 1442099 h 3624123"/>
                  <a:gd name="connsiteX10" fmla="*/ 1476944 w 2723060"/>
                  <a:gd name="connsiteY10" fmla="*/ 971501 h 3624123"/>
                  <a:gd name="connsiteX11" fmla="*/ 1451461 w 2723060"/>
                  <a:gd name="connsiteY11" fmla="*/ 966969 h 3624123"/>
                  <a:gd name="connsiteX12" fmla="*/ 1344584 w 2723060"/>
                  <a:gd name="connsiteY12" fmla="*/ 0 h 3624123"/>
                  <a:gd name="connsiteX13" fmla="*/ 1671487 w 2723060"/>
                  <a:gd name="connsiteY13" fmla="*/ 81203 h 3624123"/>
                  <a:gd name="connsiteX14" fmla="*/ 1542443 w 2723060"/>
                  <a:gd name="connsiteY14" fmla="*/ 600696 h 3624123"/>
                  <a:gd name="connsiteX15" fmla="*/ 1773570 w 2723060"/>
                  <a:gd name="connsiteY15" fmla="*/ 661967 h 3624123"/>
                  <a:gd name="connsiteX16" fmla="*/ 1902732 w 2723060"/>
                  <a:gd name="connsiteY16" fmla="*/ 141995 h 3624123"/>
                  <a:gd name="connsiteX17" fmla="*/ 2229635 w 2723060"/>
                  <a:gd name="connsiteY17" fmla="*/ 223199 h 3624123"/>
                  <a:gd name="connsiteX18" fmla="*/ 2097157 w 2723060"/>
                  <a:gd name="connsiteY18" fmla="*/ 756519 h 3624123"/>
                  <a:gd name="connsiteX19" fmla="*/ 2335072 w 2723060"/>
                  <a:gd name="connsiteY19" fmla="*/ 840224 h 3624123"/>
                  <a:gd name="connsiteX20" fmla="*/ 2324552 w 2723060"/>
                  <a:gd name="connsiteY20" fmla="*/ 1922314 h 3624123"/>
                  <a:gd name="connsiteX21" fmla="*/ 1696129 w 2723060"/>
                  <a:gd name="connsiteY21" fmla="*/ 3139458 h 3624123"/>
                  <a:gd name="connsiteX22" fmla="*/ 1517188 w 2723060"/>
                  <a:gd name="connsiteY22" fmla="*/ 3096262 h 3624123"/>
                  <a:gd name="connsiteX23" fmla="*/ 1386066 w 2723060"/>
                  <a:gd name="connsiteY23" fmla="*/ 3624123 h 3624123"/>
                  <a:gd name="connsiteX24" fmla="*/ 1059163 w 2723060"/>
                  <a:gd name="connsiteY24" fmla="*/ 3542919 h 3624123"/>
                  <a:gd name="connsiteX25" fmla="*/ 1189748 w 2723060"/>
                  <a:gd name="connsiteY25" fmla="*/ 3017219 h 3624123"/>
                  <a:gd name="connsiteX26" fmla="*/ 956179 w 2723060"/>
                  <a:gd name="connsiteY26" fmla="*/ 2960836 h 3624123"/>
                  <a:gd name="connsiteX27" fmla="*/ 824545 w 2723060"/>
                  <a:gd name="connsiteY27" fmla="*/ 3490760 h 3624123"/>
                  <a:gd name="connsiteX28" fmla="*/ 497641 w 2723060"/>
                  <a:gd name="connsiteY28" fmla="*/ 3409556 h 3624123"/>
                  <a:gd name="connsiteX29" fmla="*/ 628739 w 2723060"/>
                  <a:gd name="connsiteY29" fmla="*/ 2881793 h 3624123"/>
                  <a:gd name="connsiteX30" fmla="*/ 0 w 2723060"/>
                  <a:gd name="connsiteY30" fmla="*/ 2730017 h 3624123"/>
                  <a:gd name="connsiteX31" fmla="*/ 156593 w 2723060"/>
                  <a:gd name="connsiteY31" fmla="*/ 2363814 h 3624123"/>
                  <a:gd name="connsiteX32" fmla="*/ 371795 w 2723060"/>
                  <a:gd name="connsiteY32" fmla="*/ 2423080 h 3624123"/>
                  <a:gd name="connsiteX33" fmla="*/ 531510 w 2723060"/>
                  <a:gd name="connsiteY33" fmla="*/ 2341701 h 3624123"/>
                  <a:gd name="connsiteX34" fmla="*/ 874781 w 2723060"/>
                  <a:gd name="connsiteY34" fmla="*/ 939029 h 3624123"/>
                  <a:gd name="connsiteX35" fmla="*/ 772687 w 2723060"/>
                  <a:gd name="connsiteY35" fmla="*/ 774709 h 3624123"/>
                  <a:gd name="connsiteX36" fmla="*/ 502494 w 2723060"/>
                  <a:gd name="connsiteY36" fmla="*/ 705662 h 3624123"/>
                  <a:gd name="connsiteX37" fmla="*/ 579104 w 2723060"/>
                  <a:gd name="connsiteY37" fmla="*/ 367817 h 3624123"/>
                  <a:gd name="connsiteX38" fmla="*/ 1021286 w 2723060"/>
                  <a:gd name="connsiteY38" fmla="*/ 475515 h 3624123"/>
                  <a:gd name="connsiteX39" fmla="*/ 1215103 w 2723060"/>
                  <a:gd name="connsiteY39" fmla="*/ 521254 h 3624123"/>
                  <a:gd name="connsiteX40" fmla="*/ 1344584 w 2723060"/>
                  <a:gd name="connsiteY40" fmla="*/ 0 h 362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23060" h="3624123">
                    <a:moveTo>
                      <a:pt x="1218382" y="1905279"/>
                    </a:moveTo>
                    <a:lnTo>
                      <a:pt x="1051614" y="2576639"/>
                    </a:lnTo>
                    <a:lnTo>
                      <a:pt x="1081311" y="2585169"/>
                    </a:lnTo>
                    <a:cubicBezTo>
                      <a:pt x="1298969" y="2649950"/>
                      <a:pt x="1914361" y="2852449"/>
                      <a:pt x="2005664" y="2455670"/>
                    </a:cubicBezTo>
                    <a:cubicBezTo>
                      <a:pt x="2108358" y="2083382"/>
                      <a:pt x="1458666" y="1949007"/>
                      <a:pt x="1243900" y="1909857"/>
                    </a:cubicBezTo>
                    <a:lnTo>
                      <a:pt x="1218382" y="1905279"/>
                    </a:lnTo>
                    <a:close/>
                    <a:moveTo>
                      <a:pt x="1451461" y="966969"/>
                    </a:moveTo>
                    <a:lnTo>
                      <a:pt x="1297825" y="1585462"/>
                    </a:lnTo>
                    <a:lnTo>
                      <a:pt x="1327295" y="1593882"/>
                    </a:lnTo>
                    <a:cubicBezTo>
                      <a:pt x="1519222" y="1650575"/>
                      <a:pt x="2016915" y="1812926"/>
                      <a:pt x="2101069" y="1442099"/>
                    </a:cubicBezTo>
                    <a:cubicBezTo>
                      <a:pt x="2177824" y="1109186"/>
                      <a:pt x="1664178" y="1005150"/>
                      <a:pt x="1476944" y="971501"/>
                    </a:cubicBezTo>
                    <a:lnTo>
                      <a:pt x="1451461" y="966969"/>
                    </a:lnTo>
                    <a:close/>
                    <a:moveTo>
                      <a:pt x="1344584" y="0"/>
                    </a:moveTo>
                    <a:lnTo>
                      <a:pt x="1671487" y="81203"/>
                    </a:lnTo>
                    <a:lnTo>
                      <a:pt x="1542443" y="600696"/>
                    </a:lnTo>
                    <a:lnTo>
                      <a:pt x="1773570" y="661967"/>
                    </a:lnTo>
                    <a:lnTo>
                      <a:pt x="1902732" y="141995"/>
                    </a:lnTo>
                    <a:lnTo>
                      <a:pt x="2229635" y="223199"/>
                    </a:lnTo>
                    <a:lnTo>
                      <a:pt x="2097157" y="756519"/>
                    </a:lnTo>
                    <a:cubicBezTo>
                      <a:pt x="2174081" y="779658"/>
                      <a:pt x="2255767" y="812322"/>
                      <a:pt x="2335072" y="840224"/>
                    </a:cubicBezTo>
                    <a:cubicBezTo>
                      <a:pt x="2999363" y="1160478"/>
                      <a:pt x="2684151" y="1877269"/>
                      <a:pt x="2324552" y="1922314"/>
                    </a:cubicBezTo>
                    <a:cubicBezTo>
                      <a:pt x="3020600" y="2255035"/>
                      <a:pt x="2529999" y="3321640"/>
                      <a:pt x="1696129" y="3139458"/>
                    </a:cubicBezTo>
                    <a:lnTo>
                      <a:pt x="1517188" y="3096262"/>
                    </a:lnTo>
                    <a:lnTo>
                      <a:pt x="1386066" y="3624123"/>
                    </a:lnTo>
                    <a:lnTo>
                      <a:pt x="1059163" y="3542919"/>
                    </a:lnTo>
                    <a:lnTo>
                      <a:pt x="1189748" y="3017219"/>
                    </a:lnTo>
                    <a:lnTo>
                      <a:pt x="956179" y="2960836"/>
                    </a:lnTo>
                    <a:lnTo>
                      <a:pt x="824545" y="3490760"/>
                    </a:lnTo>
                    <a:lnTo>
                      <a:pt x="497641" y="3409556"/>
                    </a:lnTo>
                    <a:lnTo>
                      <a:pt x="628739" y="2881793"/>
                    </a:lnTo>
                    <a:lnTo>
                      <a:pt x="0" y="2730017"/>
                    </a:lnTo>
                    <a:lnTo>
                      <a:pt x="156593" y="2363814"/>
                    </a:lnTo>
                    <a:cubicBezTo>
                      <a:pt x="275674" y="2398365"/>
                      <a:pt x="261590" y="2400365"/>
                      <a:pt x="371795" y="2423080"/>
                    </a:cubicBezTo>
                    <a:cubicBezTo>
                      <a:pt x="457460" y="2444548"/>
                      <a:pt x="500452" y="2427767"/>
                      <a:pt x="531510" y="2341701"/>
                    </a:cubicBezTo>
                    <a:cubicBezTo>
                      <a:pt x="598079" y="2089920"/>
                      <a:pt x="822255" y="1188850"/>
                      <a:pt x="874781" y="939029"/>
                    </a:cubicBezTo>
                    <a:cubicBezTo>
                      <a:pt x="885877" y="854924"/>
                      <a:pt x="836708" y="809166"/>
                      <a:pt x="772687" y="774709"/>
                    </a:cubicBezTo>
                    <a:cubicBezTo>
                      <a:pt x="651057" y="727032"/>
                      <a:pt x="597490" y="720787"/>
                      <a:pt x="502494" y="705662"/>
                    </a:cubicBezTo>
                    <a:lnTo>
                      <a:pt x="579104" y="367817"/>
                    </a:lnTo>
                    <a:cubicBezTo>
                      <a:pt x="724942" y="405705"/>
                      <a:pt x="872814" y="440818"/>
                      <a:pt x="1021286" y="475515"/>
                    </a:cubicBezTo>
                    <a:lnTo>
                      <a:pt x="1215103" y="521254"/>
                    </a:lnTo>
                    <a:lnTo>
                      <a:pt x="13445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7F82D0E-EB84-5043-1A88-31F90E2519C4}"/>
              </a:ext>
            </a:extLst>
          </p:cNvPr>
          <p:cNvGrpSpPr/>
          <p:nvPr/>
        </p:nvGrpSpPr>
        <p:grpSpPr>
          <a:xfrm>
            <a:off x="7187792" y="722994"/>
            <a:ext cx="1593321" cy="1479699"/>
            <a:chOff x="7209592" y="789442"/>
            <a:chExt cx="1593321" cy="1479699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F0A822A-E2C9-D909-59C1-E4C820AB076E}"/>
                </a:ext>
              </a:extLst>
            </p:cNvPr>
            <p:cNvSpPr txBox="1"/>
            <p:nvPr/>
          </p:nvSpPr>
          <p:spPr>
            <a:xfrm flipH="1">
              <a:off x="7209592" y="1315034"/>
              <a:ext cx="15933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Ethereum</a:t>
              </a:r>
            </a:p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158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lần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11.75 $ (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2016) - 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1,859 $(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i="0" dirty="0">
                  <a:solidFill>
                    <a:schemeClr val="bg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3" name="Picture 4" descr="ethereum · GitHub">
              <a:extLst>
                <a:ext uri="{FF2B5EF4-FFF2-40B4-BE49-F238E27FC236}">
                  <a16:creationId xmlns:a16="http://schemas.microsoft.com/office/drawing/2014/main" id="{538ED31D-9637-8102-A0C4-5C0D76A8B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948" y="789442"/>
              <a:ext cx="605186" cy="60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C34C6BED-4F79-4932-DA0C-950D3ED13655}"/>
              </a:ext>
            </a:extLst>
          </p:cNvPr>
          <p:cNvSpPr txBox="1"/>
          <p:nvPr/>
        </p:nvSpPr>
        <p:spPr>
          <a:xfrm>
            <a:off x="5015696" y="1368759"/>
            <a:ext cx="5133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2054D0D1-3AA6-4560-40A1-51F9FA268C66}"/>
              </a:ext>
            </a:extLst>
          </p:cNvPr>
          <p:cNvSpPr txBox="1"/>
          <p:nvPr/>
        </p:nvSpPr>
        <p:spPr>
          <a:xfrm>
            <a:off x="715333" y="856462"/>
            <a:ext cx="6032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2896689E-945B-C948-BC0E-5655F2AA07DA}"/>
              </a:ext>
            </a:extLst>
          </p:cNvPr>
          <p:cNvSpPr txBox="1"/>
          <p:nvPr/>
        </p:nvSpPr>
        <p:spPr>
          <a:xfrm>
            <a:off x="749143" y="1303081"/>
            <a:ext cx="4377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giá trị: Một số loại tiền điện tử như </a:t>
            </a:r>
            <a:r>
              <a:rPr lang="vi-VN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vi-VN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EAB31160-4467-993D-3C5D-FA8D812C5503}"/>
              </a:ext>
            </a:extLst>
          </p:cNvPr>
          <p:cNvSpPr txBox="1"/>
          <p:nvPr/>
        </p:nvSpPr>
        <p:spPr>
          <a:xfrm>
            <a:off x="721041" y="2221844"/>
            <a:ext cx="4377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5F6E671-0C2B-67BC-4760-671B9CD7F29E}"/>
              </a:ext>
            </a:extLst>
          </p:cNvPr>
          <p:cNvSpPr txBox="1"/>
          <p:nvPr/>
        </p:nvSpPr>
        <p:spPr>
          <a:xfrm>
            <a:off x="1109662" y="871336"/>
            <a:ext cx="3784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945D7FB-A62E-CB0A-753F-3D7CE6D925B1}"/>
              </a:ext>
            </a:extLst>
          </p:cNvPr>
          <p:cNvSpPr txBox="1"/>
          <p:nvPr/>
        </p:nvSpPr>
        <p:spPr>
          <a:xfrm>
            <a:off x="5033926" y="875408"/>
            <a:ext cx="2916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B5E68E1-F082-F04A-5C17-CA40FB467F7F}"/>
              </a:ext>
            </a:extLst>
          </p:cNvPr>
          <p:cNvSpPr txBox="1"/>
          <p:nvPr/>
        </p:nvSpPr>
        <p:spPr>
          <a:xfrm>
            <a:off x="1109662" y="1366358"/>
            <a:ext cx="3684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AAACAFC-FC16-1EAD-A6F7-24F80CFCAF8D}"/>
              </a:ext>
            </a:extLst>
          </p:cNvPr>
          <p:cNvSpPr txBox="1"/>
          <p:nvPr/>
        </p:nvSpPr>
        <p:spPr>
          <a:xfrm>
            <a:off x="1069927" y="1853966"/>
            <a:ext cx="3684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D982D38-04AF-96B4-42B1-620165073C1F}"/>
              </a:ext>
            </a:extLst>
          </p:cNvPr>
          <p:cNvSpPr txBox="1"/>
          <p:nvPr/>
        </p:nvSpPr>
        <p:spPr>
          <a:xfrm>
            <a:off x="1069927" y="2339173"/>
            <a:ext cx="3634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98F17B1-B5C5-444E-7469-E36BCFF9147C}"/>
              </a:ext>
            </a:extLst>
          </p:cNvPr>
          <p:cNvSpPr txBox="1"/>
          <p:nvPr/>
        </p:nvSpPr>
        <p:spPr>
          <a:xfrm>
            <a:off x="5063954" y="1366358"/>
            <a:ext cx="3683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đắt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C86FFD9-494E-AD59-7AAC-D71C5E1CEB6F}"/>
              </a:ext>
            </a:extLst>
          </p:cNvPr>
          <p:cNvSpPr txBox="1"/>
          <p:nvPr/>
        </p:nvSpPr>
        <p:spPr>
          <a:xfrm>
            <a:off x="5082691" y="1877490"/>
            <a:ext cx="363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33698B7-CF11-EF89-E212-BC2C7C383669}"/>
              </a:ext>
            </a:extLst>
          </p:cNvPr>
          <p:cNvSpPr txBox="1"/>
          <p:nvPr/>
        </p:nvSpPr>
        <p:spPr>
          <a:xfrm>
            <a:off x="5097501" y="2346817"/>
            <a:ext cx="3683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77" grpId="1"/>
      <p:bldP spid="287" grpId="0"/>
      <p:bldP spid="287" grpId="1"/>
      <p:bldP spid="289" grpId="0"/>
      <p:bldP spid="289" grpId="1"/>
      <p:bldP spid="291" grpId="0"/>
      <p:bldP spid="291" grpId="1"/>
      <p:bldP spid="295" grpId="0"/>
      <p:bldP spid="299" grpId="0"/>
      <p:bldP spid="301" grpId="0"/>
      <p:bldP spid="303" grpId="0"/>
      <p:bldP spid="305" grpId="0"/>
      <p:bldP spid="307" grpId="0"/>
      <p:bldP spid="309" grpId="0"/>
      <p:bldP spid="3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0B56E38-D11D-F606-1521-56479691D70A}"/>
              </a:ext>
            </a:extLst>
          </p:cNvPr>
          <p:cNvSpPr txBox="1">
            <a:spLocks/>
          </p:cNvSpPr>
          <p:nvPr/>
        </p:nvSpPr>
        <p:spPr>
          <a:xfrm>
            <a:off x="323529" y="339510"/>
            <a:ext cx="8363271" cy="6977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B21E3-7836-41DB-37BB-67DADE16E338}"/>
              </a:ext>
            </a:extLst>
          </p:cNvPr>
          <p:cNvSpPr txBox="1"/>
          <p:nvPr/>
        </p:nvSpPr>
        <p:spPr>
          <a:xfrm>
            <a:off x="718221" y="2387084"/>
            <a:ext cx="802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ÂY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MINING ASIC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800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 idx="2"/>
          </p:nvPr>
        </p:nvSpPr>
        <p:spPr>
          <a:xfrm>
            <a:off x="2104903" y="1994859"/>
            <a:ext cx="3279175" cy="126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  <a:cs typeface="Arial" pitchFamily="34" charset="0"/>
              </a:rPr>
              <a:t>Cơ sở lí Thuyết về </a:t>
            </a:r>
            <a:r>
              <a:rPr lang="vi-VN" altLang="ko-K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  <a:cs typeface="Arial" pitchFamily="34" charset="0"/>
              </a:rPr>
              <a:t>Mining</a:t>
            </a:r>
            <a:endParaRPr sz="3200" b="1" dirty="0">
              <a:latin typeface="Google Sans"/>
            </a:endParaRPr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 flipH="1">
            <a:off x="380803" y="1994859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ogle Sans"/>
              </a:rPr>
              <a:t>02</a:t>
            </a:r>
            <a:endParaRPr dirty="0">
              <a:latin typeface="Google Sans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14E879C-BB6B-8C53-01D9-9BA55FC2F8CB}"/>
              </a:ext>
            </a:extLst>
          </p:cNvPr>
          <p:cNvSpPr txBox="1">
            <a:spLocks/>
          </p:cNvSpPr>
          <p:nvPr/>
        </p:nvSpPr>
        <p:spPr>
          <a:xfrm>
            <a:off x="359089" y="170816"/>
            <a:ext cx="8520334" cy="4235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P2P Network</a:t>
            </a:r>
          </a:p>
        </p:txBody>
      </p:sp>
      <p:pic>
        <p:nvPicPr>
          <p:cNvPr id="17" name="Picture 16" descr="A picture containing sketch, diagram, drawing, origami&#10;&#10;Description automatically generated">
            <a:extLst>
              <a:ext uri="{FF2B5EF4-FFF2-40B4-BE49-F238E27FC236}">
                <a16:creationId xmlns:a16="http://schemas.microsoft.com/office/drawing/2014/main" id="{1E424622-157C-E6F1-626B-28DAA8F9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2" y="1030940"/>
            <a:ext cx="4854427" cy="3508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E7436-9201-BBAC-DBF5-7357F972DFFE}"/>
              </a:ext>
            </a:extLst>
          </p:cNvPr>
          <p:cNvSpPr txBox="1"/>
          <p:nvPr/>
        </p:nvSpPr>
        <p:spPr>
          <a:xfrm>
            <a:off x="653144" y="1030940"/>
            <a:ext cx="453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blockchain,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(nodes)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B99F3-099F-66EF-9198-1AD68B2E8049}"/>
              </a:ext>
            </a:extLst>
          </p:cNvPr>
          <p:cNvSpPr txBox="1"/>
          <p:nvPr/>
        </p:nvSpPr>
        <p:spPr>
          <a:xfrm>
            <a:off x="653143" y="1845004"/>
            <a:ext cx="4644571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(block)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5FA30-347B-682F-B403-DF9FD60D2248}"/>
              </a:ext>
            </a:extLst>
          </p:cNvPr>
          <p:cNvSpPr txBox="1"/>
          <p:nvPr/>
        </p:nvSpPr>
        <p:spPr>
          <a:xfrm>
            <a:off x="653143" y="3159013"/>
            <a:ext cx="48544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Khi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P2P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kern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632CCD-1C3A-AC84-03EB-0125E9EB15CD}"/>
              </a:ext>
            </a:extLst>
          </p:cNvPr>
          <p:cNvSpPr txBox="1"/>
          <p:nvPr/>
        </p:nvSpPr>
        <p:spPr>
          <a:xfrm>
            <a:off x="809761" y="3016947"/>
            <a:ext cx="4487953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6BC36-27C8-CEEF-FCFC-E1F3F26430B4}"/>
              </a:ext>
            </a:extLst>
          </p:cNvPr>
          <p:cNvSpPr txBox="1"/>
          <p:nvPr/>
        </p:nvSpPr>
        <p:spPr>
          <a:xfrm>
            <a:off x="691832" y="1468170"/>
            <a:ext cx="453571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P2P Network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blockchain: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0FE77-EF68-4643-1CF6-931C44B6D90D}"/>
              </a:ext>
            </a:extLst>
          </p:cNvPr>
          <p:cNvSpPr txBox="1"/>
          <p:nvPr/>
        </p:nvSpPr>
        <p:spPr>
          <a:xfrm>
            <a:off x="809761" y="1974175"/>
            <a:ext cx="408758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07FAB-0B30-7329-2EF9-16BEE4168695}"/>
              </a:ext>
            </a:extLst>
          </p:cNvPr>
          <p:cNvSpPr txBox="1"/>
          <p:nvPr/>
        </p:nvSpPr>
        <p:spPr>
          <a:xfrm>
            <a:off x="809761" y="2507951"/>
            <a:ext cx="3877128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công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3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100" fill="hold"/>
                                        <p:tgtEl>
                                          <p:spTgt spid="1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A6070F8-1B00-F298-A32C-5E72BC53C818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8479385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00B18-C258-86D8-2BDE-909E0BBF9A77}"/>
              </a:ext>
            </a:extLst>
          </p:cNvPr>
          <p:cNvSpPr txBox="1"/>
          <p:nvPr/>
        </p:nvSpPr>
        <p:spPr>
          <a:xfrm>
            <a:off x="1616075" y="911720"/>
            <a:ext cx="60960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cuốn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sổ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công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dấu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lưới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0CABD-75F5-64CB-0EF7-EDABD5824795}"/>
              </a:ext>
            </a:extLst>
          </p:cNvPr>
          <p:cNvSpPr txBox="1"/>
          <p:nvPr/>
        </p:nvSpPr>
        <p:spPr>
          <a:xfrm>
            <a:off x="1165225" y="2961288"/>
            <a:ext cx="6096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</a:p>
        </p:txBody>
      </p:sp>
      <p:pic>
        <p:nvPicPr>
          <p:cNvPr id="23" name="Picture 22" descr="A diagram of a blockchain&#10;&#10;Description automatically generated with medium confidence">
            <a:extLst>
              <a:ext uri="{FF2B5EF4-FFF2-40B4-BE49-F238E27FC236}">
                <a16:creationId xmlns:a16="http://schemas.microsoft.com/office/drawing/2014/main" id="{14FDD72F-F7CA-22EF-4FA7-0129AF5C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85" y="1998922"/>
            <a:ext cx="5713271" cy="22681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2763FB-85A3-4DFF-8B95-301B80D61892}"/>
              </a:ext>
            </a:extLst>
          </p:cNvPr>
          <p:cNvSpPr txBox="1"/>
          <p:nvPr/>
        </p:nvSpPr>
        <p:spPr>
          <a:xfrm>
            <a:off x="2399979" y="3859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Proof of Work (POW).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90555-4B89-9E6A-2CB1-59FB34D1AEB5}"/>
              </a:ext>
            </a:extLst>
          </p:cNvPr>
          <p:cNvSpPr txBox="1"/>
          <p:nvPr/>
        </p:nvSpPr>
        <p:spPr>
          <a:xfrm>
            <a:off x="1535586" y="3296347"/>
            <a:ext cx="6491286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B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lockchain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(block),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block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302C3-37A2-275B-6516-AB0DA03E518F}"/>
              </a:ext>
            </a:extLst>
          </p:cNvPr>
          <p:cNvSpPr txBox="1"/>
          <p:nvPr/>
        </p:nvSpPr>
        <p:spPr>
          <a:xfrm>
            <a:off x="1535586" y="4103991"/>
            <a:ext cx="6491286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(hash),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4" grpId="0"/>
      <p:bldP spid="3" grpId="0"/>
      <p:bldP spid="3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D1AE4C2-59AA-915E-F129-43BDAFC50830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8563295" cy="724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Block Header</a:t>
            </a:r>
          </a:p>
        </p:txBody>
      </p:sp>
      <p:pic>
        <p:nvPicPr>
          <p:cNvPr id="29" name="Picture 28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7A700B02-2B74-E920-CE11-B95E62E7F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29" y="885957"/>
            <a:ext cx="5817672" cy="1572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B4A76-12B7-EA58-F7A0-5CB508A5999A}"/>
              </a:ext>
            </a:extLst>
          </p:cNvPr>
          <p:cNvSpPr txBox="1"/>
          <p:nvPr/>
        </p:nvSpPr>
        <p:spPr>
          <a:xfrm>
            <a:off x="2127250" y="2627667"/>
            <a:ext cx="667385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960D-F5D1-5F71-0ED9-AD98492B0786}"/>
              </a:ext>
            </a:extLst>
          </p:cNvPr>
          <p:cNvSpPr txBox="1"/>
          <p:nvPr/>
        </p:nvSpPr>
        <p:spPr>
          <a:xfrm>
            <a:off x="2127250" y="3243128"/>
            <a:ext cx="45720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80 byte bao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6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version, previous hash,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merkle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root, timestamp,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nBits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nouce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B1E00-AC95-4E24-EDFD-91112B9B03BF}"/>
              </a:ext>
            </a:extLst>
          </p:cNvPr>
          <p:cNvSpPr txBox="1"/>
          <p:nvPr/>
        </p:nvSpPr>
        <p:spPr>
          <a:xfrm>
            <a:off x="2133600" y="4100055"/>
            <a:ext cx="45720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Block header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1598</Words>
  <Application>Microsoft Office PowerPoint</Application>
  <PresentationFormat>On-screen Show (16:9)</PresentationFormat>
  <Paragraphs>153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Google Sans</vt:lpstr>
      <vt:lpstr>Delius Swash Caps</vt:lpstr>
      <vt:lpstr>Times New Roman</vt:lpstr>
      <vt:lpstr>Cambria Math</vt:lpstr>
      <vt:lpstr>Electrolize</vt:lpstr>
      <vt:lpstr>Cairo</vt:lpstr>
      <vt:lpstr>Bebas Neue</vt:lpstr>
      <vt:lpstr>Montserrat</vt:lpstr>
      <vt:lpstr>Arial</vt:lpstr>
      <vt:lpstr>South Korean Robotics &amp; AI History Lesson for College by Slidesgo</vt:lpstr>
      <vt:lpstr>PowerPoint Presentation</vt:lpstr>
      <vt:lpstr>PowerPoint Presentation</vt:lpstr>
      <vt:lpstr>01</vt:lpstr>
      <vt:lpstr>PowerPoint Presentation</vt:lpstr>
      <vt:lpstr>PowerPoint Presentation</vt:lpstr>
      <vt:lpstr>Cơ sở lí Thuyết về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phỏng quá trình Mining trên Visual Studio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Thử nghiệm</vt:lpstr>
      <vt:lpstr>PowerPoint Presentation</vt:lpstr>
      <vt:lpstr>PowerPoint Presentation</vt:lpstr>
      <vt:lpstr>Hạn chế và hướng phát triển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PHAN TÂN</cp:lastModifiedBy>
  <cp:revision>13</cp:revision>
  <dcterms:modified xsi:type="dcterms:W3CDTF">2023-07-08T13:09:41Z</dcterms:modified>
</cp:coreProperties>
</file>